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372" r:id="rId3"/>
    <p:sldId id="464" r:id="rId4"/>
    <p:sldId id="505" r:id="rId5"/>
    <p:sldId id="556" r:id="rId6"/>
    <p:sldId id="554" r:id="rId7"/>
    <p:sldId id="561" r:id="rId8"/>
    <p:sldId id="557" r:id="rId9"/>
    <p:sldId id="551" r:id="rId10"/>
    <p:sldId id="565" r:id="rId11"/>
    <p:sldId id="570" r:id="rId12"/>
    <p:sldId id="566" r:id="rId13"/>
    <p:sldId id="568" r:id="rId14"/>
    <p:sldId id="569" r:id="rId15"/>
    <p:sldId id="564" r:id="rId16"/>
    <p:sldId id="571" r:id="rId17"/>
    <p:sldId id="572" r:id="rId18"/>
    <p:sldId id="510" r:id="rId19"/>
    <p:sldId id="546" r:id="rId20"/>
  </p:sldIdLst>
  <p:sldSz cx="9144000" cy="6858000" type="screen4x3"/>
  <p:notesSz cx="6797675" cy="98726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1" userDrawn="1">
          <p15:clr>
            <a:srgbClr val="A4A3A4"/>
          </p15:clr>
        </p15:guide>
        <p15:guide id="2" pos="2051" userDrawn="1">
          <p15:clr>
            <a:srgbClr val="A4A3A4"/>
          </p15:clr>
        </p15:guide>
        <p15:guide id="3" orient="horz" pos="3111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hilde Lerche" initials="M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7A0"/>
    <a:srgbClr val="269C75"/>
    <a:srgbClr val="FF0066"/>
    <a:srgbClr val="006892"/>
    <a:srgbClr val="7FB5D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yst layout 2 - Marker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yst layout 3 - Marker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9" autoAdjust="0"/>
    <p:restoredTop sz="95851" autoAdjust="0"/>
  </p:normalViewPr>
  <p:slideViewPr>
    <p:cSldViewPr>
      <p:cViewPr varScale="1">
        <p:scale>
          <a:sx n="155" d="100"/>
          <a:sy n="155" d="100"/>
        </p:scale>
        <p:origin x="192" y="1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94" y="-108"/>
      </p:cViewPr>
      <p:guideLst>
        <p:guide orient="horz" pos="3001"/>
        <p:guide pos="2051"/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659" cy="493633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8" y="5"/>
            <a:ext cx="2945659" cy="493633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fld id="{F76952DA-623C-48ED-8E13-A4552BC7818F}" type="datetimeFigureOut">
              <a:rPr lang="da-DK" smtClean="0"/>
              <a:pPr/>
              <a:t>15.03.2023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5" y="9377319"/>
            <a:ext cx="2945659" cy="493633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8" y="9377319"/>
            <a:ext cx="2945659" cy="493633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fld id="{2A5DB61F-315F-4A47-BFA2-DAB67B874BC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967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659" cy="493633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8" y="5"/>
            <a:ext cx="2945659" cy="493633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fld id="{8B6163E2-CF04-4A7D-B627-649D8A757C80}" type="datetimeFigureOut">
              <a:rPr lang="da-DK" smtClean="0"/>
              <a:pPr/>
              <a:t>15.03.2023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8" tIns="45569" rIns="91138" bIns="45569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vert="horz" lIns="91138" tIns="45569" rIns="91138" bIns="45569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5" y="9377319"/>
            <a:ext cx="2945659" cy="493633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8" y="9377319"/>
            <a:ext cx="2945659" cy="493633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fld id="{A1DD8455-D8A8-47AF-95FA-AD464071E47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630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D8455-D8A8-47AF-95FA-AD464071E476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378"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0097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378"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0059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378"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9343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378"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4188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303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Nyt siden sidst</a:t>
            </a:r>
          </a:p>
          <a:p>
            <a:r>
              <a:rPr lang="da-DK" dirty="0"/>
              <a:t>4 nye ansatte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994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674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213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378"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456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378"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502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378"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003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378"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010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378"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83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2357440"/>
            <a:ext cx="7772400" cy="147002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42918"/>
          </a:xfrm>
          <a:prstGeom prst="rect">
            <a:avLst/>
          </a:prstGeom>
          <a:solidFill>
            <a:srgbClr val="006892"/>
          </a:solidFill>
          <a:ln w="9525">
            <a:solidFill>
              <a:srgbClr val="365F9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>
              <a:solidFill>
                <a:prstClr val="black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7"/>
          <p:cNvSpPr>
            <a:spLocks noChangeShapeType="1"/>
          </p:cNvSpPr>
          <p:nvPr/>
        </p:nvSpPr>
        <p:spPr bwMode="auto">
          <a:xfrm>
            <a:off x="539750" y="6632585"/>
            <a:ext cx="0" cy="144463"/>
          </a:xfrm>
          <a:prstGeom prst="line">
            <a:avLst/>
          </a:prstGeom>
          <a:noFill/>
          <a:ln w="12700">
            <a:solidFill>
              <a:schemeClr val="accent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600">
                <a:solidFill>
                  <a:srgbClr val="5A5A5A"/>
                </a:solidFill>
              </a:defRPr>
            </a:lvl1pPr>
          </a:lstStyle>
          <a:p>
            <a:pPr>
              <a:defRPr/>
            </a:pPr>
            <a:fld id="{00E7C834-FC6E-498E-8CFF-E707384B0458}" type="datetime1">
              <a:rPr lang="da-DK" smtClean="0"/>
              <a:t>15.03.2023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30AF-7667-4DA4-9204-52F23EF6FEE8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  <p:pic>
        <p:nvPicPr>
          <p:cNvPr id="8" name="Picture 18" descr="Tryg_Red_2D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0373" y="401646"/>
            <a:ext cx="86082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243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EE44-9E1F-4896-8A05-BC10F5BC234D}" type="datetime1">
              <a:rPr lang="da-DK" smtClean="0"/>
              <a:t>15.03.2023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430C-5991-495C-BA50-CC7E47C7ADB1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624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6786-B2B9-4D1C-80A9-85BA4575A029}" type="datetime1">
              <a:rPr lang="da-DK" smtClean="0"/>
              <a:t>15.03.2023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8293-C434-4AE7-8066-C8B3AC892F7D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93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81088"/>
            <a:ext cx="3505200" cy="48688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9550" y="1081088"/>
            <a:ext cx="3505200" cy="48688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BCA8-2003-4D06-BB27-6E2E69C1FC65}" type="datetime1">
              <a:rPr lang="da-DK" smtClean="0"/>
              <a:t>15.03.2023</a:t>
            </a:fld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B454-53B9-4DDB-B46F-2FDC83C23AFD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24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B8F0-B61D-47A7-8F44-64C2BA229EBE}" type="datetime1">
              <a:rPr lang="da-DK" smtClean="0"/>
              <a:t>15.03.2023</a:t>
            </a:fld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3F29-98A0-401D-A6E9-F3DF78CDCD63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9616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A3776-8B1E-4151-91A9-7EA1CCE6142E}" type="datetime1">
              <a:rPr lang="da-DK" smtClean="0"/>
              <a:t>15.03.2023</a:t>
            </a:fld>
            <a:endParaRPr lang="sv-S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AD1E-313D-4322-BB49-2173BE85C884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0467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8780" y="441325"/>
            <a:ext cx="7165975" cy="40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1950" y="1081098"/>
            <a:ext cx="3505200" cy="235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19550" y="1081098"/>
            <a:ext cx="3505200" cy="235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61950" y="3590935"/>
            <a:ext cx="3505200" cy="2359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9550" y="3590935"/>
            <a:ext cx="3505200" cy="2359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BD9C-35F1-40EE-AD26-463DB6A66CBF}" type="datetime1">
              <a:rPr lang="da-DK" smtClean="0"/>
              <a:t>15.03.2023</a:t>
            </a:fld>
            <a:endParaRPr lang="sv-S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EAD3-5672-4E14-A0BA-EE37E1AB05D7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075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80" y="441325"/>
            <a:ext cx="7165975" cy="40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1950" y="1081088"/>
            <a:ext cx="7162800" cy="486886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F3920-1DEA-46E4-99B9-E951F036B6F3}" type="datetime1">
              <a:rPr lang="da-DK" smtClean="0"/>
              <a:t>15.03.2023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70934-D5E2-4C18-AF33-9BBE4E6E8093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762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929411"/>
          </a:xfrm>
          <a:noFill/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2pPr>
            <a:lvl3pPr marL="1371566" indent="-457189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lede 9" descr="NIKKBlogo_cmyk_hvid-neg.gif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6710" y="6248400"/>
            <a:ext cx="1009650" cy="6096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68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lede 6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4" y="6215106"/>
            <a:ext cx="1785950" cy="57148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4" y="6215106"/>
            <a:ext cx="1785950" cy="57148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lede 9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4" y="6215106"/>
            <a:ext cx="1785950" cy="57148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lede 5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4" y="6215106"/>
            <a:ext cx="1785950" cy="57148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215092"/>
            <a:ext cx="9144000" cy="642917"/>
          </a:xfrm>
          <a:prstGeom prst="rect">
            <a:avLst/>
          </a:prstGeom>
          <a:solidFill>
            <a:srgbClr val="006892"/>
          </a:solidFill>
          <a:ln w="9525">
            <a:solidFill>
              <a:srgbClr val="365F9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>
              <a:solidFill>
                <a:prstClr val="black"/>
              </a:solidFill>
            </a:endParaRPr>
          </a:p>
        </p:txBody>
      </p:sp>
      <p:pic>
        <p:nvPicPr>
          <p:cNvPr id="9" name="Billede 8" descr="NIKKBlogo_cmyk_hvid-neg.gif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86710" y="6248400"/>
            <a:ext cx="100965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92C70E1-98B9-42C3-80BB-8FDEDD2B0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92C70E1-98B9-42C3-80BB-8FDEDD2B0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908A6EB-E925-4F17-8526-350567CD7721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4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1800" b="0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80" y="441325"/>
            <a:ext cx="71659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081088"/>
            <a:ext cx="71628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20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100" y="6626225"/>
            <a:ext cx="1619250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64D1EE03-CB04-4DE1-AD1C-9BB1F23A9C39}" type="datetime1">
              <a:rPr lang="da-DK" smtClean="0"/>
              <a:t>15.03.2023</a:t>
            </a:fld>
            <a:endParaRPr lang="da-DK" dirty="0"/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5538" y="6626225"/>
            <a:ext cx="4913312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20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" y="6626225"/>
            <a:ext cx="423863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5EC86A4A-9F18-4944-AAC0-65EA86703F3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>
            <a:off x="539750" y="6632585"/>
            <a:ext cx="0" cy="144463"/>
          </a:xfrm>
          <a:prstGeom prst="line">
            <a:avLst/>
          </a:prstGeom>
          <a:noFill/>
          <a:ln w="12700">
            <a:solidFill>
              <a:schemeClr val="accent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 sz="600" dirty="0"/>
          </a:p>
        </p:txBody>
      </p:sp>
      <p:pic>
        <p:nvPicPr>
          <p:cNvPr id="9" name="Picture 18" descr="Tryg_Red_2D_RGB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920373" y="401646"/>
            <a:ext cx="86082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66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Verdana" pitchFamily="34" charset="0"/>
        </a:defRPr>
      </a:lvl5pPr>
      <a:lvl6pPr marL="342891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Verdana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Verdana" pitchFamily="34" charset="0"/>
        </a:defRPr>
      </a:lvl7pPr>
      <a:lvl8pPr marL="1028674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Verdana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Verdana" pitchFamily="34" charset="0"/>
        </a:defRPr>
      </a:lvl9pPr>
    </p:titleStyle>
    <p:bodyStyle>
      <a:lvl1pPr marL="257168" indent="-257168" algn="l" rtl="0" eaLnBrk="0" fontAlgn="base" hangingPunct="0">
        <a:lnSpc>
          <a:spcPct val="104000"/>
        </a:lnSpc>
        <a:spcBef>
          <a:spcPct val="21000"/>
        </a:spcBef>
        <a:spcAft>
          <a:spcPct val="0"/>
        </a:spcAft>
        <a:buClr>
          <a:schemeClr val="tx2"/>
        </a:buClr>
        <a:buSzPct val="110000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203592" indent="-202402" algn="l" rtl="0" eaLnBrk="0" fontAlgn="base" hangingPunct="0">
        <a:lnSpc>
          <a:spcPct val="104000"/>
        </a:lnSpc>
        <a:spcBef>
          <a:spcPct val="21000"/>
        </a:spcBef>
        <a:spcAft>
          <a:spcPct val="0"/>
        </a:spcAft>
        <a:buClr>
          <a:srgbClr val="F20403"/>
        </a:buClr>
        <a:buSzPct val="110000"/>
        <a:buChar char="•"/>
        <a:defRPr sz="1200">
          <a:solidFill>
            <a:schemeClr val="tx1"/>
          </a:solidFill>
          <a:latin typeface="+mn-lt"/>
        </a:defRPr>
      </a:lvl2pPr>
      <a:lvl3pPr marL="451235" indent="-190495" algn="l" rtl="0" eaLnBrk="0" fontAlgn="base" hangingPunct="0">
        <a:lnSpc>
          <a:spcPct val="104000"/>
        </a:lnSpc>
        <a:spcBef>
          <a:spcPct val="21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685783" indent="-177400" algn="l" rtl="0" eaLnBrk="0" fontAlgn="base" hangingPunct="0">
        <a:lnSpc>
          <a:spcPct val="107000"/>
        </a:lnSpc>
        <a:spcBef>
          <a:spcPct val="24000"/>
        </a:spcBef>
        <a:spcAft>
          <a:spcPct val="0"/>
        </a:spcAft>
        <a:buChar char="•"/>
        <a:defRPr sz="1051">
          <a:solidFill>
            <a:schemeClr val="tx1"/>
          </a:solidFill>
          <a:latin typeface="+mn-lt"/>
        </a:defRPr>
      </a:lvl4pPr>
      <a:lvl5pPr marL="914377" indent="-158351" algn="l" rtl="0" eaLnBrk="0" fontAlgn="base" hangingPunct="0">
        <a:lnSpc>
          <a:spcPct val="107000"/>
        </a:lnSpc>
        <a:spcBef>
          <a:spcPct val="24000"/>
        </a:spcBef>
        <a:spcAft>
          <a:spcPct val="0"/>
        </a:spcAft>
        <a:buFont typeface="Arial" charset="0"/>
        <a:buChar char="&gt;"/>
        <a:defRPr sz="1051">
          <a:solidFill>
            <a:schemeClr val="tx1"/>
          </a:solidFill>
          <a:latin typeface="+mn-lt"/>
        </a:defRPr>
      </a:lvl5pPr>
      <a:lvl6pPr marL="1257269" indent="-158351" algn="l" rtl="0" fontAlgn="base">
        <a:lnSpc>
          <a:spcPct val="107000"/>
        </a:lnSpc>
        <a:spcBef>
          <a:spcPct val="24000"/>
        </a:spcBef>
        <a:spcAft>
          <a:spcPct val="0"/>
        </a:spcAft>
        <a:buFont typeface="Arial" charset="0"/>
        <a:buChar char="&gt;"/>
        <a:defRPr sz="1051">
          <a:solidFill>
            <a:schemeClr val="tx1"/>
          </a:solidFill>
          <a:latin typeface="+mn-lt"/>
        </a:defRPr>
      </a:lvl6pPr>
      <a:lvl7pPr marL="1600160" indent="-158351" algn="l" rtl="0" fontAlgn="base">
        <a:lnSpc>
          <a:spcPct val="107000"/>
        </a:lnSpc>
        <a:spcBef>
          <a:spcPct val="24000"/>
        </a:spcBef>
        <a:spcAft>
          <a:spcPct val="0"/>
        </a:spcAft>
        <a:buFont typeface="Arial" charset="0"/>
        <a:buChar char="&gt;"/>
        <a:defRPr sz="1051">
          <a:solidFill>
            <a:schemeClr val="tx1"/>
          </a:solidFill>
          <a:latin typeface="+mn-lt"/>
        </a:defRPr>
      </a:lvl7pPr>
      <a:lvl8pPr marL="1943051" indent="-158351" algn="l" rtl="0" fontAlgn="base">
        <a:lnSpc>
          <a:spcPct val="107000"/>
        </a:lnSpc>
        <a:spcBef>
          <a:spcPct val="24000"/>
        </a:spcBef>
        <a:spcAft>
          <a:spcPct val="0"/>
        </a:spcAft>
        <a:buFont typeface="Arial" charset="0"/>
        <a:buChar char="&gt;"/>
        <a:defRPr sz="1051">
          <a:solidFill>
            <a:schemeClr val="tx1"/>
          </a:solidFill>
          <a:latin typeface="+mn-lt"/>
        </a:defRPr>
      </a:lvl8pPr>
      <a:lvl9pPr marL="2285943" indent="-158351" algn="l" rtl="0" fontAlgn="base">
        <a:lnSpc>
          <a:spcPct val="107000"/>
        </a:lnSpc>
        <a:spcBef>
          <a:spcPct val="24000"/>
        </a:spcBef>
        <a:spcAft>
          <a:spcPct val="0"/>
        </a:spcAft>
        <a:buFont typeface="Arial" charset="0"/>
        <a:buChar char="&gt;"/>
        <a:defRPr sz="105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mailto:mmsoerensen@kiroviden.sdu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1691680" y="450604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Brugergruppemøde 14. marts 2023</a:t>
            </a:r>
          </a:p>
        </p:txBody>
      </p:sp>
      <p:pic>
        <p:nvPicPr>
          <p:cNvPr id="2050" name="ba9332e6-225f-4ffd-b3d1-967692a01d27" descr="CC8CB3A2-91FB-4473-A326-4C3571DE13D6@fyn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7" y="2492896"/>
            <a:ext cx="6829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/>
              <a:t>DigSI v/MJS</a:t>
            </a:r>
            <a:endParaRPr lang="da-DK" b="1" dirty="0"/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51F12700-90E4-A229-1CEB-662AA78D5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556792"/>
            <a:ext cx="5007073" cy="3884058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2D63B93-6CDE-736D-49C0-44B2A1DA4B6C}"/>
              </a:ext>
            </a:extLst>
          </p:cNvPr>
          <p:cNvSpPr/>
          <p:nvPr/>
        </p:nvSpPr>
        <p:spPr>
          <a:xfrm>
            <a:off x="2791977" y="3543469"/>
            <a:ext cx="2979056" cy="6972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0C14B7D-E014-2536-8DFF-B85DACA35AE3}"/>
              </a:ext>
            </a:extLst>
          </p:cNvPr>
          <p:cNvSpPr/>
          <p:nvPr/>
        </p:nvSpPr>
        <p:spPr>
          <a:xfrm>
            <a:off x="2814104" y="4743619"/>
            <a:ext cx="2979056" cy="6972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9ACC149-5F83-E10A-9652-EE1B5DDB02AF}"/>
              </a:ext>
            </a:extLst>
          </p:cNvPr>
          <p:cNvSpPr txBox="1"/>
          <p:nvPr/>
        </p:nvSpPr>
        <p:spPr>
          <a:xfrm>
            <a:off x="6103437" y="3068960"/>
            <a:ext cx="293305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Hjælp patienten med at logge ind</a:t>
            </a:r>
            <a:r>
              <a:rPr kumimoji="0" lang="da-DK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 patientportalen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A2C91DA-38C2-4CE0-0221-BF4F3671E4E5}"/>
              </a:ext>
            </a:extLst>
          </p:cNvPr>
          <p:cNvSpPr txBox="1"/>
          <p:nvPr/>
        </p:nvSpPr>
        <p:spPr>
          <a:xfrm>
            <a:off x="6228184" y="3933056"/>
            <a:ext cx="2626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a-DK" dirty="0"/>
              <a:t>Tag stilling til selfBACK og registrer jeres valg (</a:t>
            </a:r>
            <a:r>
              <a:rPr lang="da-DK" i="1" dirty="0"/>
              <a:t>ellers får I ikke honorar!</a:t>
            </a:r>
            <a:r>
              <a:rPr lang="da-DK" dirty="0"/>
              <a:t>)</a:t>
            </a: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CBFB8341-9191-51FB-7EAF-FBB81E0811E9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5771033" y="3601415"/>
            <a:ext cx="484804" cy="290670"/>
          </a:xfrm>
          <a:prstGeom prst="straightConnector1">
            <a:avLst/>
          </a:prstGeom>
          <a:ln w="28575">
            <a:solidFill>
              <a:srgbClr val="384B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76E6C32A-87B9-A5E3-3AB6-0B4D75BCA19A}"/>
              </a:ext>
            </a:extLst>
          </p:cNvPr>
          <p:cNvCxnSpPr>
            <a:cxnSpLocks/>
          </p:cNvCxnSpPr>
          <p:nvPr/>
        </p:nvCxnSpPr>
        <p:spPr>
          <a:xfrm flipH="1">
            <a:off x="5890398" y="4581128"/>
            <a:ext cx="625818" cy="511106"/>
          </a:xfrm>
          <a:prstGeom prst="straightConnector1">
            <a:avLst/>
          </a:prstGeom>
          <a:ln w="28575">
            <a:solidFill>
              <a:srgbClr val="384B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Fejl vedr. regionsafregning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7787208" cy="4464496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Regionen har indført nye regler for afregning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/>
              <a:t>Reglerne er ikke kommunikeret til kiropraktorerne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/>
              <a:t>KirCACS er blevet tilpasset reglerne trinvist efter samarbejde med MedCom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0" lvl="0" indent="0"/>
            <a:r>
              <a:rPr lang="da-DK" sz="1800" dirty="0"/>
              <a:t>Følgende skal klinikken dog stadig være opmærksom på: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/>
              <a:t>Hvis klinikken opdager en fejl i en afregning og laver denne om, skal både korrektionen og den nye afregning sendes ind til regionen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/>
              <a:t>Hvis klinikken får afvist en afregning, må kun den nye afregning sendes – ikke korrektionen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4919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Journalgruppens arbejde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7787208" cy="3528392"/>
          </a:xfrm>
        </p:spPr>
        <p:txBody>
          <a:bodyPr>
            <a:normAutofit/>
          </a:bodyPr>
          <a:lstStyle/>
          <a:p>
            <a:pPr marL="0" lvl="0" indent="0"/>
            <a:r>
              <a:rPr lang="da-DK" sz="1800" b="1" dirty="0"/>
              <a:t>Status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/>
              <a:t>Der er udarbejdet skemaer for alle felter i journalen for alle kropsdele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/>
              <a:t>Journalgruppen forfiner stadig skemaerne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/>
              <a:t>Skemaerne bliver afprøvet i to klinikker for at få feedback fra behandlerne</a:t>
            </a:r>
          </a:p>
          <a:p>
            <a:pPr marL="0" lvl="0" indent="0"/>
            <a:endParaRPr lang="da-DK" sz="1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5527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Samarbejde med eksterne parter v/HWC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8"/>
            <a:ext cx="7787208" cy="3960439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Behandlerbooking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Falck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Trifork/PFA/Danica? – Complimenta integration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SelfBACK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</a:rPr>
              <a:t>Exorlive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03066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Opfølgning på emner fra seneste møde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7787208" cy="2880320"/>
          </a:xfrm>
        </p:spPr>
        <p:txBody>
          <a:bodyPr>
            <a:noAutofit/>
          </a:bodyPr>
          <a:lstStyle/>
          <a:p>
            <a:pPr marL="0" indent="0"/>
            <a:r>
              <a:rPr lang="da-DK" sz="1800" b="1" dirty="0"/>
              <a:t>Minikurser for sekretærer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sz="1800" dirty="0"/>
              <a:t>Der er afholdt kursus næsten hver onsdag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sz="1800" dirty="0"/>
              <a:t>Deltagerantallet har været svingende: 1 til 20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sz="1800" dirty="0"/>
              <a:t>Der har været kurser, hvor ingen andre end underviser har sagt noget. Vi ved, at nogle sekretærer ikke kan onsdag, i stedet ser de efterfølgende videoen fra kurset; andre har ikke mikrofon i computeren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sz="1800" dirty="0"/>
              <a:t>Vi indstiller undervisningen, indtil der kommer store ændringer i KirCACS eller sekretærerne henvender sig med ønsker om gennemgang et bestemt emne</a:t>
            </a:r>
          </a:p>
          <a:p>
            <a:pPr marL="857230" lvl="1" indent="-457189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857230" lvl="1" indent="-457189">
              <a:buFont typeface="Arial" panose="020B0604020202020204" pitchFamily="34" charset="0"/>
              <a:buChar char="•"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0331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Opfølgning på emner fra seneste møde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7787208" cy="3528392"/>
          </a:xfrm>
        </p:spPr>
        <p:txBody>
          <a:bodyPr>
            <a:noAutofit/>
          </a:bodyPr>
          <a:lstStyle/>
          <a:p>
            <a:pPr marL="0" indent="0"/>
            <a:r>
              <a:rPr lang="da-DK" sz="1800" b="1" dirty="0"/>
              <a:t>Overgang til Mit-ID pga. myndighedskrav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sz="1800" dirty="0"/>
              <a:t>KirCACS er teknisk klar til login vha. </a:t>
            </a:r>
            <a:r>
              <a:rPr lang="da-DK" sz="1800" dirty="0" err="1"/>
              <a:t>Mit-ID</a:t>
            </a:r>
            <a:endParaRPr lang="da-DK" sz="1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sz="1800" dirty="0"/>
              <a:t>Login kan både håndtere privat og erhvervs </a:t>
            </a:r>
            <a:r>
              <a:rPr lang="da-DK" sz="1800" dirty="0" err="1"/>
              <a:t>Mit-ID</a:t>
            </a:r>
            <a:endParaRPr lang="da-DK" sz="1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sz="1800" dirty="0"/>
              <a:t>Login kræver at alle i klinikken enten har en mobil eller en nøgleviser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sz="1800" dirty="0"/>
              <a:t>Før vi kan sætte Mit-ID i produktion skal vi have onboardet alle brugere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sz="1800" dirty="0"/>
              <a:t>Vi vil oprette en profil på den enkelte bruger baseret på CPR (bliver ikke vist til klinik)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sz="1800" dirty="0"/>
              <a:t>Profilen vil også skulle bruge private mobil og e-mail for at kunne lave backupløsning til når Mit-ID er nede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sz="1800" dirty="0"/>
              <a:t>Brugeren vil blive spurgt om samtykke til anvendelsen af profilen</a:t>
            </a:r>
          </a:p>
        </p:txBody>
      </p:sp>
    </p:spTree>
    <p:extLst>
      <p:ext uri="{BB962C8B-B14F-4D97-AF65-F5344CB8AC3E}">
        <p14:creationId xmlns:p14="http://schemas.microsoft.com/office/powerpoint/2010/main" val="19973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Convene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7787208" cy="2736304"/>
          </a:xfrm>
        </p:spPr>
        <p:txBody>
          <a:bodyPr>
            <a:normAutofit/>
          </a:bodyPr>
          <a:lstStyle/>
          <a:p>
            <a:pPr marL="0" indent="0"/>
            <a:r>
              <a:rPr lang="da-DK" sz="1800" b="1"/>
              <a:t>Orientering om Convene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8165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Eventuelt</a:t>
            </a: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F4E8D3B4-33CE-4AE0-9581-47F95C3C194D}"/>
              </a:ext>
            </a:extLst>
          </p:cNvPr>
          <p:cNvSpPr txBox="1">
            <a:spLocks/>
          </p:cNvSpPr>
          <p:nvPr/>
        </p:nvSpPr>
        <p:spPr>
          <a:xfrm>
            <a:off x="457200" y="3140968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da-DK" sz="1800" dirty="0"/>
              <a:t>Ordet er frit!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8505C511-D9CA-4EE9-AB86-38088AA7D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Kommende brugergruppemøder 2023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53B621E3-E47D-A741-B217-1DECC9E11354}"/>
              </a:ext>
            </a:extLst>
          </p:cNvPr>
          <p:cNvSpPr txBox="1">
            <a:spLocks/>
          </p:cNvSpPr>
          <p:nvPr/>
        </p:nvSpPr>
        <p:spPr>
          <a:xfrm>
            <a:off x="323528" y="1916832"/>
            <a:ext cx="8229600" cy="33843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240" lvl="5" indent="0">
              <a:spcBef>
                <a:spcPts val="600"/>
              </a:spcBef>
              <a:buNone/>
            </a:pPr>
            <a:endParaRPr lang="da-DK" sz="1800" dirty="0"/>
          </a:p>
          <a:p>
            <a:pPr marL="2400240" lvl="5" indent="0">
              <a:spcBef>
                <a:spcPts val="600"/>
              </a:spcBef>
              <a:buNone/>
            </a:pPr>
            <a:r>
              <a:rPr lang="da-DK" sz="1800" dirty="0"/>
              <a:t>Tirsdag 13. juni (online)</a:t>
            </a:r>
          </a:p>
          <a:p>
            <a:pPr marL="2400240" lvl="5" indent="0">
              <a:spcBef>
                <a:spcPts val="600"/>
              </a:spcBef>
              <a:buNone/>
            </a:pPr>
            <a:r>
              <a:rPr lang="da-DK" sz="1800" dirty="0"/>
              <a:t>Tirsdag 12. september (online) </a:t>
            </a:r>
          </a:p>
          <a:p>
            <a:pPr marL="2400240" lvl="5" indent="0">
              <a:spcBef>
                <a:spcPts val="600"/>
              </a:spcBef>
              <a:buNone/>
            </a:pPr>
            <a:r>
              <a:rPr lang="da-DK" sz="1800" dirty="0"/>
              <a:t>Tirsdag 12. december (online)</a:t>
            </a:r>
          </a:p>
          <a:p>
            <a:pPr marL="2400240" lvl="5" indent="0">
              <a:spcBef>
                <a:spcPts val="600"/>
              </a:spcBef>
              <a:buNone/>
            </a:pPr>
            <a:endParaRPr lang="da-DK" sz="1800" dirty="0"/>
          </a:p>
          <a:p>
            <a:pPr marL="2400240" lvl="5" indent="0">
              <a:spcBef>
                <a:spcPts val="600"/>
              </a:spcBef>
              <a:buNone/>
            </a:pPr>
            <a:r>
              <a:rPr lang="da-DK" sz="1800" dirty="0"/>
              <a:t>Sæt         i kalenderen allerede nu</a:t>
            </a:r>
          </a:p>
        </p:txBody>
      </p:sp>
      <p:pic>
        <p:nvPicPr>
          <p:cNvPr id="5" name="Billede 4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89950830-E865-4C0E-8C59-039E59315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pic>
        <p:nvPicPr>
          <p:cNvPr id="6" name="Grafik 5" descr="Luk med massiv udfyldning">
            <a:extLst>
              <a:ext uri="{FF2B5EF4-FFF2-40B4-BE49-F238E27FC236}">
                <a16:creationId xmlns:a16="http://schemas.microsoft.com/office/drawing/2014/main" id="{6D3E5C0C-C877-F322-B43F-5A620A5AA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3848" y="3645024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Dagsorden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8"/>
            <a:ext cx="8363272" cy="4752527"/>
          </a:xfrm>
        </p:spPr>
        <p:txBody>
          <a:bodyPr anchor="ctr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Velkomst v/HWC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Driftsstatus v/HWC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DigSI v/MSJ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Fejl vedr. regionsafregning v/JD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 på journalgruppens arbejde v/JD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Status på samarbejde med eksterne parter (Behandlerbooking, Falck, Trifork/PFA, SelfBACK, Exorlive) v/HWC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Opfølgning på emner fra seneste møde v/JD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Convene v/JD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Evt.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Kommende møder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Billede 5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01EE51FA-4867-44EE-B585-019A19E30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Velkomst v/HWC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3839E127-DF36-D340-80A0-26EC6993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43"/>
            <a:ext cx="8229600" cy="648073"/>
          </a:xfrm>
        </p:spPr>
        <p:txBody>
          <a:bodyPr>
            <a:normAutofit/>
          </a:bodyPr>
          <a:lstStyle/>
          <a:p>
            <a:pPr marL="0" indent="0" algn="ctr"/>
            <a:r>
              <a:rPr lang="da-DK" sz="1800" dirty="0"/>
              <a:t>Velkommen til dagens møde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A5142BF7-A80E-4533-94A3-920EAFDA5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 v/HWC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00041" lvl="1" indent="0">
              <a:buNone/>
            </a:pPr>
            <a:r>
              <a:rPr lang="da-DK" sz="1800" dirty="0"/>
              <a:t>Status marts 2023</a:t>
            </a:r>
          </a:p>
          <a:p>
            <a:pPr marL="857229" lvl="1" indent="-457189">
              <a:buFont typeface="Arial" panose="020B0604020202020204" pitchFamily="34" charset="0"/>
              <a:buChar char="•"/>
            </a:pPr>
            <a:r>
              <a:rPr lang="da-DK" sz="1800" dirty="0"/>
              <a:t>134 lokationer</a:t>
            </a:r>
          </a:p>
          <a:p>
            <a:pPr marL="857229" lvl="1" indent="-457189">
              <a:buFont typeface="Arial" panose="020B0604020202020204" pitchFamily="34" charset="0"/>
              <a:buChar char="•"/>
            </a:pPr>
            <a:r>
              <a:rPr lang="da-DK" sz="1800" dirty="0"/>
              <a:t>440+ kiropraktorer</a:t>
            </a:r>
          </a:p>
          <a:p>
            <a:pPr marL="857229" lvl="1" indent="-457189">
              <a:buFont typeface="Arial" panose="020B0604020202020204" pitchFamily="34" charset="0"/>
              <a:buChar char="•"/>
            </a:pPr>
            <a:r>
              <a:rPr lang="da-DK" sz="1800" dirty="0"/>
              <a:t>1010+ brugere</a:t>
            </a:r>
          </a:p>
          <a:p>
            <a:pPr marL="857229" lvl="1" indent="-457189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400040" lvl="1" indent="0">
              <a:buNone/>
            </a:pPr>
            <a:r>
              <a:rPr lang="da-DK" sz="1800" dirty="0"/>
              <a:t>Sentinel – ca. 45% af vores kunder tilmeldt</a:t>
            </a:r>
          </a:p>
          <a:p>
            <a:pPr marL="400040" lvl="1" indent="0">
              <a:buNone/>
            </a:pPr>
            <a:endParaRPr lang="da-DK" sz="1800" dirty="0"/>
          </a:p>
          <a:p>
            <a:pPr marL="400040" lvl="1" indent="0">
              <a:buNone/>
            </a:pPr>
            <a:r>
              <a:rPr lang="da-DK" sz="1800" dirty="0"/>
              <a:t>CGM tilmeldt Sentinel , EG Clinea kommer på marts 2023</a:t>
            </a:r>
          </a:p>
          <a:p>
            <a:pPr marL="400040" lvl="1" indent="0">
              <a:buNone/>
            </a:pPr>
            <a:endParaRPr lang="da-DK" sz="1800" dirty="0"/>
          </a:p>
          <a:p>
            <a:pPr marL="400040" lvl="1" indent="0">
              <a:buNone/>
            </a:pPr>
            <a:r>
              <a:rPr lang="da-DK" sz="1800" dirty="0"/>
              <a:t>EG Clinea – opkøbt stort kiro/fys journalsystem i Norge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959BDA3E-85E6-4E11-8C8E-7093178A9E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1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541B9718-D6CE-46D1-B8B6-A6A916F6F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Status/siden sidst v/JD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106688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dirty="0"/>
              <a:t>Geografisk fordeling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8BC2A05-E523-3540-80B7-CD5A09F90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672" y="1792466"/>
            <a:ext cx="5201689" cy="4100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25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 v/HWC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/>
              <a:t>Nye klinikker siden sidste brugergruppemøde</a:t>
            </a:r>
            <a:br>
              <a:rPr lang="da-DK" sz="1800" dirty="0"/>
            </a:br>
            <a:endParaRPr lang="da-DK" sz="1800" dirty="0"/>
          </a:p>
          <a:p>
            <a:pPr>
              <a:spcBef>
                <a:spcPts val="0"/>
              </a:spcBef>
            </a:pPr>
            <a:r>
              <a:rPr lang="da-DK" sz="1800" dirty="0"/>
              <a:t>Kiropraktor.com, Sorø og Odense</a:t>
            </a:r>
          </a:p>
          <a:p>
            <a:pPr>
              <a:spcBef>
                <a:spcPts val="0"/>
              </a:spcBef>
            </a:pPr>
            <a:r>
              <a:rPr lang="da-DK" sz="1800" dirty="0"/>
              <a:t>Anne Toubøl, Ribe</a:t>
            </a:r>
          </a:p>
          <a:p>
            <a:pPr>
              <a:spcBef>
                <a:spcPts val="0"/>
              </a:spcBef>
            </a:pPr>
            <a:r>
              <a:rPr lang="da-DK" sz="1800" dirty="0"/>
              <a:t>Kiropraktisk Klinik Lyngby Storcenter</a:t>
            </a:r>
          </a:p>
          <a:p>
            <a:pPr>
              <a:spcBef>
                <a:spcPts val="0"/>
              </a:spcBef>
            </a:pPr>
            <a:r>
              <a:rPr lang="da-DK" sz="1800" dirty="0"/>
              <a:t>Bogense Kiropraktik</a:t>
            </a:r>
          </a:p>
          <a:p>
            <a:pPr>
              <a:spcBef>
                <a:spcPts val="0"/>
              </a:spcBef>
            </a:pPr>
            <a:r>
              <a:rPr lang="da-DK" sz="1800" dirty="0"/>
              <a:t>Als Kiropraktor Center, Sønderborg</a:t>
            </a:r>
          </a:p>
          <a:p>
            <a:pPr>
              <a:spcBef>
                <a:spcPts val="0"/>
              </a:spcBef>
            </a:pPr>
            <a:r>
              <a:rPr lang="da-DK" sz="1800" dirty="0"/>
              <a:t>Guddi Steinfath, Odense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959BDA3E-85E6-4E11-8C8E-7093178A9E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3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 v/HWC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1268767"/>
            <a:ext cx="8363272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1800" dirty="0"/>
              <a:t>Kommende klinikker i 2023</a:t>
            </a:r>
          </a:p>
          <a:p>
            <a:pPr marL="400041" lvl="1" indent="0">
              <a:spcBef>
                <a:spcPts val="0"/>
              </a:spcBef>
              <a:buNone/>
            </a:pPr>
            <a:endParaRPr lang="da-DK" sz="1800" dirty="0"/>
          </a:p>
          <a:p>
            <a:pPr>
              <a:spcBef>
                <a:spcPts val="0"/>
              </a:spcBef>
            </a:pPr>
            <a:r>
              <a:rPr lang="da-DK" sz="1800" b="0" i="0" u="none" strike="noStrike" dirty="0">
                <a:solidFill>
                  <a:srgbClr val="444444"/>
                </a:solidFill>
                <a:effectLst/>
              </a:rPr>
              <a:t>Øresund Kiropraktik, Helsingør</a:t>
            </a:r>
          </a:p>
          <a:p>
            <a:pPr>
              <a:spcBef>
                <a:spcPts val="0"/>
              </a:spcBef>
            </a:pPr>
            <a:r>
              <a:rPr lang="da-DK" sz="1800" b="0" i="0" u="none" strike="noStrike" dirty="0">
                <a:solidFill>
                  <a:srgbClr val="444444"/>
                </a:solidFill>
                <a:effectLst/>
              </a:rPr>
              <a:t>Kiropraktorerne Rudersdal, Holte</a:t>
            </a:r>
            <a:endParaRPr lang="da-DK" sz="1800" dirty="0">
              <a:solidFill>
                <a:srgbClr val="444444"/>
              </a:solidFill>
            </a:endParaRPr>
          </a:p>
          <a:p>
            <a:pPr>
              <a:spcBef>
                <a:spcPts val="0"/>
              </a:spcBef>
            </a:pPr>
            <a:r>
              <a:rPr lang="da-DK" sz="1800" b="0" i="0" u="none" strike="noStrike" dirty="0">
                <a:solidFill>
                  <a:srgbClr val="444444"/>
                </a:solidFill>
                <a:effectLst/>
              </a:rPr>
              <a:t>Rikke Gunderstofte, København</a:t>
            </a:r>
          </a:p>
          <a:p>
            <a:pPr>
              <a:spcBef>
                <a:spcPts val="0"/>
              </a:spcBef>
            </a:pPr>
            <a:r>
              <a:rPr lang="da-DK" sz="1800" dirty="0">
                <a:solidFill>
                  <a:srgbClr val="444444"/>
                </a:solidFill>
              </a:rPr>
              <a:t>Kiropraktisk Klinik Gunvor Jørnsgård, Haderslev</a:t>
            </a:r>
            <a:endParaRPr lang="da-DK" sz="1800" b="0" i="0" u="none" strike="noStrike" dirty="0">
              <a:solidFill>
                <a:srgbClr val="444444"/>
              </a:solidFill>
              <a:effectLst/>
            </a:endParaRPr>
          </a:p>
          <a:p>
            <a:pPr>
              <a:spcBef>
                <a:spcPts val="0"/>
              </a:spcBef>
            </a:pPr>
            <a:r>
              <a:rPr lang="da-DK" sz="1800" dirty="0">
                <a:solidFill>
                  <a:srgbClr val="444444"/>
                </a:solidFill>
              </a:rPr>
              <a:t>Flere er på vej – endelige aftaler mangler at blive underskrevet</a:t>
            </a:r>
            <a:endParaRPr lang="da-DK" sz="1800" dirty="0"/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959BDA3E-85E6-4E11-8C8E-7093178A9E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DigSI v/MJS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F87200D-8A3D-13E9-3486-58C2FA576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r="12582"/>
          <a:stretch/>
        </p:blipFill>
        <p:spPr>
          <a:xfrm>
            <a:off x="-1044624" y="258894"/>
            <a:ext cx="10800000" cy="5762423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A62232D0-73CF-F734-6D95-BF312ABA5D9B}"/>
              </a:ext>
            </a:extLst>
          </p:cNvPr>
          <p:cNvSpPr txBox="1">
            <a:spLocks/>
          </p:cNvSpPr>
          <p:nvPr/>
        </p:nvSpPr>
        <p:spPr>
          <a:xfrm>
            <a:off x="4578856" y="3356992"/>
            <a:ext cx="3600000" cy="180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dirty="0"/>
              <a:t>STATUS</a:t>
            </a:r>
          </a:p>
        </p:txBody>
      </p:sp>
      <p:sp>
        <p:nvSpPr>
          <p:cNvPr id="9" name="Undertitel 6">
            <a:extLst>
              <a:ext uri="{FF2B5EF4-FFF2-40B4-BE49-F238E27FC236}">
                <a16:creationId xmlns:a16="http://schemas.microsoft.com/office/drawing/2014/main" id="{373E5389-663E-F61E-BE97-B7E452BF8594}"/>
              </a:ext>
            </a:extLst>
          </p:cNvPr>
          <p:cNvSpPr txBox="1">
            <a:spLocks/>
          </p:cNvSpPr>
          <p:nvPr/>
        </p:nvSpPr>
        <p:spPr>
          <a:xfrm>
            <a:off x="5701041" y="4617924"/>
            <a:ext cx="1391239" cy="6832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66" indent="-457189" algn="l" defTabSz="914377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/>
              <a:t>Marts 2023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CD22C0B8-7735-630D-3605-5B9BB4EEE1CF}"/>
              </a:ext>
            </a:extLst>
          </p:cNvPr>
          <p:cNvCxnSpPr/>
          <p:nvPr/>
        </p:nvCxnSpPr>
        <p:spPr>
          <a:xfrm>
            <a:off x="5701041" y="4581128"/>
            <a:ext cx="13912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6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/>
              <a:t>DigSI v/MJS</a:t>
            </a:r>
            <a:endParaRPr lang="da-DK" b="1" dirty="0"/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sp>
        <p:nvSpPr>
          <p:cNvPr id="7" name="Pladsholder til indhold 36">
            <a:extLst>
              <a:ext uri="{FF2B5EF4-FFF2-40B4-BE49-F238E27FC236}">
                <a16:creationId xmlns:a16="http://schemas.microsoft.com/office/drawing/2014/main" id="{6CAC6EEC-AFDD-BA31-5FF5-55B3924B8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528" y="1556792"/>
            <a:ext cx="4245496" cy="2755503"/>
          </a:xfrm>
          <a:ln w="0"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1800" dirty="0"/>
              <a:t>29 aktivt rekrutterende klinikker</a:t>
            </a:r>
          </a:p>
          <a:p>
            <a:pPr marL="0" indent="0">
              <a:spcBef>
                <a:spcPts val="0"/>
              </a:spcBef>
              <a:buNone/>
            </a:pPr>
            <a:endParaRPr lang="da-DK" sz="1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/>
              <a:t>Rekrutterings- og honorarsystemet virker</a:t>
            </a:r>
          </a:p>
          <a:p>
            <a:pPr marL="0" indent="0">
              <a:spcBef>
                <a:spcPts val="0"/>
              </a:spcBef>
              <a:buNone/>
            </a:pPr>
            <a:endParaRPr lang="da-DK" sz="1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/>
              <a:t>500 kr. i honorar per patient</a:t>
            </a:r>
            <a:endParaRPr lang="da-DK" dirty="0"/>
          </a:p>
        </p:txBody>
      </p:sp>
      <p:sp>
        <p:nvSpPr>
          <p:cNvPr id="8" name="Pladsholder til indhold 38">
            <a:extLst>
              <a:ext uri="{FF2B5EF4-FFF2-40B4-BE49-F238E27FC236}">
                <a16:creationId xmlns:a16="http://schemas.microsoft.com/office/drawing/2014/main" id="{151C8EF0-8EE7-FA10-DBC0-8BBD5BC70A59}"/>
              </a:ext>
            </a:extLst>
          </p:cNvPr>
          <p:cNvSpPr txBox="1">
            <a:spLocks/>
          </p:cNvSpPr>
          <p:nvPr/>
        </p:nvSpPr>
        <p:spPr>
          <a:xfrm>
            <a:off x="4932040" y="1556792"/>
            <a:ext cx="4016424" cy="2755503"/>
          </a:xfrm>
          <a:prstGeom prst="rect">
            <a:avLst/>
          </a:prstGeom>
          <a:ln w="0">
            <a:noFill/>
          </a:ln>
        </p:spPr>
        <p:txBody>
          <a:bodyPr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da-DK" sz="1800" dirty="0"/>
              <a:t>Vi vil GERNE have flere klinikker med 🙏</a:t>
            </a:r>
          </a:p>
          <a:p>
            <a:pPr>
              <a:spcBef>
                <a:spcPts val="0"/>
              </a:spcBef>
            </a:pPr>
            <a:endParaRPr lang="da-DK" sz="18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da-DK" sz="1800" b="1" dirty="0">
                <a:solidFill>
                  <a:srgbClr val="384B69"/>
                </a:solidFill>
              </a:rPr>
              <a:t>Skriv til: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b-NO" sz="1800" dirty="0"/>
              <a:t>Mette Mouritsen Sørensen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b-NO" sz="1800" dirty="0">
                <a:hlinkClick r:id="rId4"/>
              </a:rPr>
              <a:t>mmsoerensen@kiroviden.sdu.dk</a:t>
            </a:r>
            <a:endParaRPr lang="nb-NO" sz="18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da-DK" sz="18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da-DK" sz="1800" b="1" dirty="0">
                <a:solidFill>
                  <a:srgbClr val="384B69"/>
                </a:solidFill>
              </a:rPr>
              <a:t>Ring til: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da-DK" sz="1800" dirty="0"/>
              <a:t>Mette Stochkendahl: 6550 4524 </a:t>
            </a:r>
          </a:p>
        </p:txBody>
      </p:sp>
      <p:pic>
        <p:nvPicPr>
          <p:cNvPr id="10" name="Grafik 9" descr="Mønter kontur">
            <a:extLst>
              <a:ext uri="{FF2B5EF4-FFF2-40B4-BE49-F238E27FC236}">
                <a16:creationId xmlns:a16="http://schemas.microsoft.com/office/drawing/2014/main" id="{538B37FF-F989-3C8F-13BC-F78ADBAF4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8986" y="3212976"/>
            <a:ext cx="1592580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VdYfVmTIu80iQ8r6pTBg"/>
</p:tagLst>
</file>

<file path=ppt/theme/theme1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Slidecollection">
  <a:themeElements>
    <a:clrScheme name="Tryg">
      <a:dk1>
        <a:srgbClr val="000000"/>
      </a:dk1>
      <a:lt1>
        <a:srgbClr val="FFFFFF"/>
      </a:lt1>
      <a:dk2>
        <a:srgbClr val="5A5A5A"/>
      </a:dk2>
      <a:lt2>
        <a:srgbClr val="F20403"/>
      </a:lt2>
      <a:accent1>
        <a:srgbClr val="F20403"/>
      </a:accent1>
      <a:accent2>
        <a:srgbClr val="333333"/>
      </a:accent2>
      <a:accent3>
        <a:srgbClr val="E1E1E1"/>
      </a:accent3>
      <a:accent4>
        <a:srgbClr val="065260"/>
      </a:accent4>
      <a:accent5>
        <a:srgbClr val="5A5A5A"/>
      </a:accent5>
      <a:accent6>
        <a:srgbClr val="14B9A0"/>
      </a:accent6>
      <a:hlink>
        <a:srgbClr val="F20403"/>
      </a:hlink>
      <a:folHlink>
        <a:srgbClr val="002852"/>
      </a:folHlink>
    </a:clrScheme>
    <a:fontScheme name="Slidecollection_S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collection 1">
        <a:dk1>
          <a:srgbClr val="000000"/>
        </a:dk1>
        <a:lt1>
          <a:srgbClr val="FFFFFF"/>
        </a:lt1>
        <a:dk2>
          <a:srgbClr val="F20403"/>
        </a:dk2>
        <a:lt2>
          <a:srgbClr val="5A5A5A"/>
        </a:lt2>
        <a:accent1>
          <a:srgbClr val="F20403"/>
        </a:accent1>
        <a:accent2>
          <a:srgbClr val="14B9A0"/>
        </a:accent2>
        <a:accent3>
          <a:srgbClr val="FFFFFF"/>
        </a:accent3>
        <a:accent4>
          <a:srgbClr val="000000"/>
        </a:accent4>
        <a:accent5>
          <a:srgbClr val="F7AAAA"/>
        </a:accent5>
        <a:accent6>
          <a:srgbClr val="11A791"/>
        </a:accent6>
        <a:hlink>
          <a:srgbClr val="E1E1E1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677</Words>
  <Application>Microsoft Macintosh PowerPoint</Application>
  <PresentationFormat>Skærmshow (4:3)</PresentationFormat>
  <Paragraphs>124</Paragraphs>
  <Slides>18</Slides>
  <Notes>14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Verdana</vt:lpstr>
      <vt:lpstr>1_Kontortema</vt:lpstr>
      <vt:lpstr>6_Slidecollection</vt:lpstr>
      <vt:lpstr>think-cell Slide</vt:lpstr>
      <vt:lpstr>PowerPoint-præsentation</vt:lpstr>
      <vt:lpstr>Dagsorden</vt:lpstr>
      <vt:lpstr>Velkomst v/HWC</vt:lpstr>
      <vt:lpstr>Status v/HWC</vt:lpstr>
      <vt:lpstr>Status/siden sidst v/JD</vt:lpstr>
      <vt:lpstr>Status v/HWC</vt:lpstr>
      <vt:lpstr>Status v/HWC</vt:lpstr>
      <vt:lpstr>DigSI v/MJS</vt:lpstr>
      <vt:lpstr>DigSI v/MJS</vt:lpstr>
      <vt:lpstr>DigSI v/MJS</vt:lpstr>
      <vt:lpstr>Fejl vedr. regionsafregning v/JD</vt:lpstr>
      <vt:lpstr>Journalgruppens arbejde v/JD</vt:lpstr>
      <vt:lpstr>Samarbejde med eksterne parter v/HWC</vt:lpstr>
      <vt:lpstr>Opfølgning på emner fra seneste møde v/JD</vt:lpstr>
      <vt:lpstr>Opfølgning på emner fra seneste møde v/JD</vt:lpstr>
      <vt:lpstr>Convene v/JD</vt:lpstr>
      <vt:lpstr>Eventuelt</vt:lpstr>
      <vt:lpstr>Kommende brugergruppemøder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Asger Torning</dc:creator>
  <cp:lastModifiedBy>Asger Torning</cp:lastModifiedBy>
  <cp:revision>134</cp:revision>
  <cp:lastPrinted>2023-03-13T10:54:41Z</cp:lastPrinted>
  <dcterms:created xsi:type="dcterms:W3CDTF">2020-09-25T11:52:30Z</dcterms:created>
  <dcterms:modified xsi:type="dcterms:W3CDTF">2023-03-15T09:47:17Z</dcterms:modified>
</cp:coreProperties>
</file>