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72" r:id="rId2"/>
    <p:sldId id="464" r:id="rId3"/>
    <p:sldId id="505" r:id="rId4"/>
    <p:sldId id="553" r:id="rId5"/>
    <p:sldId id="556" r:id="rId6"/>
    <p:sldId id="557" r:id="rId7"/>
    <p:sldId id="554" r:id="rId8"/>
    <p:sldId id="510" r:id="rId9"/>
    <p:sldId id="568" r:id="rId10"/>
    <p:sldId id="551" r:id="rId11"/>
    <p:sldId id="562" r:id="rId12"/>
    <p:sldId id="563" r:id="rId13"/>
    <p:sldId id="564" r:id="rId14"/>
    <p:sldId id="565" r:id="rId15"/>
    <p:sldId id="566" r:id="rId16"/>
    <p:sldId id="569" r:id="rId17"/>
    <p:sldId id="546" r:id="rId18"/>
  </p:sldIdLst>
  <p:sldSz cx="9144000" cy="6858000" type="screen4x3"/>
  <p:notesSz cx="7099300" cy="10234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orient="horz" pos="3225">
          <p15:clr>
            <a:srgbClr val="A4A3A4"/>
          </p15:clr>
        </p15:guide>
        <p15:guide id="4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hilde Lerche" initials="M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E6"/>
    <a:srgbClr val="00CC00"/>
    <a:srgbClr val="0097A0"/>
    <a:srgbClr val="269C75"/>
    <a:srgbClr val="FF0066"/>
    <a:srgbClr val="006892"/>
    <a:srgbClr val="7FB5D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llemlayout 4 - Marker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Lyst layout 2 - Markerin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yst layout 3 - Markerin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 autoAdjust="0"/>
    <p:restoredTop sz="78912" autoAdjust="0"/>
  </p:normalViewPr>
  <p:slideViewPr>
    <p:cSldViewPr>
      <p:cViewPr varScale="1">
        <p:scale>
          <a:sx n="193" d="100"/>
          <a:sy n="193" d="100"/>
        </p:scale>
        <p:origin x="19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94" y="-108"/>
      </p:cViewPr>
      <p:guideLst>
        <p:guide orient="horz" pos="3111"/>
        <p:guide pos="2142"/>
        <p:guide orient="horz" pos="3225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76363" cy="51173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4021299" y="5"/>
            <a:ext cx="3076363" cy="51173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F76952DA-623C-48ED-8E13-A4552BC7818F}" type="datetimeFigureOut">
              <a:rPr lang="da-DK" smtClean="0"/>
              <a:pPr/>
              <a:t>08.09.2021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5" y="9721109"/>
            <a:ext cx="3076363" cy="51173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4021299" y="9721109"/>
            <a:ext cx="3076363" cy="51173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2A5DB61F-315F-4A47-BFA2-DAB67B874B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9679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76363" cy="51173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1299" y="5"/>
            <a:ext cx="3076363" cy="51173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8B6163E2-CF04-4A7D-B627-649D8A757C80}" type="datetimeFigureOut">
              <a:rPr lang="da-DK" smtClean="0"/>
              <a:pPr/>
              <a:t>08.09.2021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5" y="9721109"/>
            <a:ext cx="3076363" cy="51173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4021299" y="9721109"/>
            <a:ext cx="3076363" cy="51173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A1DD8455-D8A8-47AF-95FA-AD464071E47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6306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yddanskuni-my.sharepoint.com/:x:/g/personal/atorning_sdu_dk/ESf528mLUUVHojzMpNro3TkBP4WsNnYehigIg2jDTb0g7w?email=atorning%40me.com&amp;e=p0Y1ge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yddanskuni-my.sharepoint.com/:x:/g/personal/atorning_sdu_dk/ESf528mLUUVHojzMpNro3TkBP4WsNnYehigIg2jDTb0g7w?email=atorning%40me.com&amp;e=p0Y1g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yddanskuni-my.sharepoint.com/:x:/g/personal/atorning_sdu_dk/ESf528mLUUVHojzMpNro3TkBP4WsNnYehigIg2jDTb0g7w?email=atorning%40me.com&amp;e=p0Y1g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yddanskuni-my.sharepoint.com/:x:/g/personal/atorning_sdu_dk/ESf528mLUUVHojzMpNro3TkBP4WsNnYehigIg2jDTb0g7w?email=atorning%40me.com&amp;e=p0Y1g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yddanskuni-my.sharepoint.com/:x:/g/personal/atorning_sdu_dk/ESf528mLUUVHojzMpNro3TkBP4WsNnYehigIg2jDTb0g7w?email=atorning%40me.com&amp;e=p0Y1g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yddanskuni-my.sharepoint.com/:x:/g/personal/atorning_sdu_dk/ESf528mLUUVHojzMpNro3TkBP4WsNnYehigIg2jDTb0g7w?email=atorning%40me.com&amp;e=p0Y1g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D8455-D8A8-47AF-95FA-AD464071E476}" type="slidenum">
              <a:rPr lang="da-DK" smtClean="0">
                <a:solidFill>
                  <a:prstClr val="black"/>
                </a:solidFill>
              </a:rPr>
              <a:pPr/>
              <a:t>1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82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hlinkClick r:id="rId3"/>
              </a:rPr>
              <a:t>https://syddanskuni-my.sharepoint.com/:x:/g/personal/atorning_sdu_dk/ESf528mLUUVHojzMpNro3TkBP4WsNnYehigIg2jDTb0g7w?email=atorning%40me.com&amp;e=p0Y1ge</a:t>
            </a:r>
            <a:r>
              <a:rPr lang="da-DK" sz="1200" dirty="0"/>
              <a:t>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8455-D8A8-47AF-95FA-AD464071E476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0110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8455-D8A8-47AF-95FA-AD464071E476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6463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Nyt siden sidst</a:t>
            </a:r>
          </a:p>
          <a:p>
            <a:r>
              <a:rPr lang="da-DK" dirty="0"/>
              <a:t>4 nye ansatte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8455-D8A8-47AF-95FA-AD464071E476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994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8455-D8A8-47AF-95FA-AD464071E476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3036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70 lokaliteter</a:t>
            </a:r>
          </a:p>
          <a:p>
            <a:r>
              <a:rPr lang="da-DK" dirty="0" err="1"/>
              <a:t>Ca</a:t>
            </a:r>
            <a:r>
              <a:rPr lang="da-DK" dirty="0"/>
              <a:t> 225 kiropraktorer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8455-D8A8-47AF-95FA-AD464071E476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5026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hlinkClick r:id="rId3"/>
              </a:rPr>
              <a:t>https://syddanskuni-my.sharepoint.com/:x:/g/personal/atorning_sdu_dk/ESf528mLUUVHojzMpNro3TkBP4WsNnYehigIg2jDTb0g7w?email=atorning%40me.com&amp;e=p0Y1ge</a:t>
            </a:r>
            <a:r>
              <a:rPr lang="da-DK" sz="1200" dirty="0"/>
              <a:t>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8455-D8A8-47AF-95FA-AD464071E476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4562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hlinkClick r:id="rId3"/>
              </a:rPr>
              <a:t>https://syddanskuni-my.sharepoint.com/:x:/g/personal/atorning_sdu_dk/ESf528mLUUVHojzMpNro3TkBP4WsNnYehigIg2jDTb0g7w?email=atorning%40me.com&amp;e=p0Y1ge</a:t>
            </a:r>
            <a:r>
              <a:rPr lang="da-DK" sz="1200" dirty="0"/>
              <a:t>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8455-D8A8-47AF-95FA-AD464071E476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229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hlinkClick r:id="rId3"/>
              </a:rPr>
              <a:t>https://syddanskuni-my.sharepoint.com/:x:/g/personal/atorning_sdu_dk/ESf528mLUUVHojzMpNro3TkBP4WsNnYehigIg2jDTb0g7w?email=atorning%40me.com&amp;e=p0Y1ge</a:t>
            </a:r>
            <a:r>
              <a:rPr lang="da-DK" sz="1200" dirty="0"/>
              <a:t>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8455-D8A8-47AF-95FA-AD464071E476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9077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hlinkClick r:id="rId3"/>
              </a:rPr>
              <a:t>https://syddanskuni-my.sharepoint.com/:x:/g/personal/atorning_sdu_dk/ESf528mLUUVHojzMpNro3TkBP4WsNnYehigIg2jDTb0g7w?email=atorning%40me.com&amp;e=p0Y1ge</a:t>
            </a:r>
            <a:r>
              <a:rPr lang="da-DK" sz="1200" dirty="0"/>
              <a:t>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8455-D8A8-47AF-95FA-AD464071E476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9259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hlinkClick r:id="rId3"/>
              </a:rPr>
              <a:t>https://syddanskuni-my.sharepoint.com/:x:/g/personal/atorning_sdu_dk/ESf528mLUUVHojzMpNro3TkBP4WsNnYehigIg2jDTb0g7w?email=atorning%40me.com&amp;e=p0Y1ge</a:t>
            </a:r>
            <a:r>
              <a:rPr lang="da-DK" sz="1200" dirty="0"/>
              <a:t>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8455-D8A8-47AF-95FA-AD464071E476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3655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10" y="2357432"/>
            <a:ext cx="7772400" cy="1470025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08.09.2021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642918"/>
          </a:xfrm>
          <a:prstGeom prst="rect">
            <a:avLst/>
          </a:prstGeom>
          <a:solidFill>
            <a:srgbClr val="006892"/>
          </a:solidFill>
          <a:ln w="9525">
            <a:solidFill>
              <a:srgbClr val="365F9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>
              <a:solidFill>
                <a:prstClr val="black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18"/>
            <a:ext cx="1796440" cy="45976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08.09.2021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18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08.09.2021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18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noFill/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96754"/>
            <a:ext cx="8229600" cy="4929411"/>
          </a:xfrm>
          <a:noFill/>
        </p:spPr>
        <p:txBody>
          <a:bodyPr/>
          <a:lstStyle>
            <a:lvl1pPr>
              <a:buNone/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2pPr>
            <a:lvl3pPr marL="1371600" indent="-45720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08.09.2021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Billede 9" descr="NIKKBlogo_cmyk_hvid-neg.gif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86710" y="6248400"/>
            <a:ext cx="1009650" cy="6096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18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08.09.2021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lede 6" descr="M-UniSouth-Neg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1473" y="6215106"/>
            <a:ext cx="1785950" cy="57148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18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08.09.2021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lede 7" descr="M-UniSouth-Neg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1473" y="6215106"/>
            <a:ext cx="1785950" cy="57148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18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08.09.2021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Billede 9" descr="M-UniSouth-Neg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1473" y="6215106"/>
            <a:ext cx="1785950" cy="57148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18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08.09.2021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lede 5" descr="M-UniSouth-Neg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1473" y="6215106"/>
            <a:ext cx="1785950" cy="57148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18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08.09.2021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18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08.09.2021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18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08.09.2021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18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08.09.2021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215084"/>
            <a:ext cx="9144000" cy="642917"/>
          </a:xfrm>
          <a:prstGeom prst="rect">
            <a:avLst/>
          </a:prstGeom>
          <a:solidFill>
            <a:srgbClr val="006892"/>
          </a:solidFill>
          <a:ln w="9525">
            <a:solidFill>
              <a:srgbClr val="365F9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>
              <a:solidFill>
                <a:prstClr val="black"/>
              </a:solidFill>
            </a:endParaRPr>
          </a:p>
        </p:txBody>
      </p:sp>
      <p:pic>
        <p:nvPicPr>
          <p:cNvPr id="9" name="Billede 8" descr="NIKKBlogo_cmyk_hvid-neg.gif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86710" y="6248400"/>
            <a:ext cx="1009650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ircacs.d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boks 5"/>
          <p:cNvSpPr txBox="1"/>
          <p:nvPr/>
        </p:nvSpPr>
        <p:spPr>
          <a:xfrm>
            <a:off x="1619670" y="4001987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>
                <a:solidFill>
                  <a:schemeClr val="tx2">
                    <a:lumMod val="75000"/>
                  </a:schemeClr>
                </a:solidFill>
              </a:rPr>
              <a:t>Digitalt brugergruppemøde 25. august 2021</a:t>
            </a:r>
          </a:p>
        </p:txBody>
      </p:sp>
      <p:pic>
        <p:nvPicPr>
          <p:cNvPr id="2050" name="ba9332e6-225f-4ffd-b3d1-967692a01d27" descr="CC8CB3A2-91FB-4473-A326-4C3571DE13D6@fyns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8294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8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360000"/>
            <a:ext cx="8229600" cy="648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a-DK" b="1" dirty="0"/>
              <a:t>Mit ID – Hvad betyder det for os? v/JD</a:t>
            </a:r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27CED42F-5C1F-4F4D-83C2-D1903268C8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697" y="5213575"/>
            <a:ext cx="1930305" cy="1644427"/>
          </a:xfrm>
          <a:prstGeom prst="rect">
            <a:avLst/>
          </a:prstGeom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73CB0B0-6C20-1142-8C3B-99C22E910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2340000"/>
            <a:ext cx="7787208" cy="1260000"/>
          </a:xfrm>
        </p:spPr>
        <p:txBody>
          <a:bodyPr>
            <a:normAutofit/>
          </a:bodyPr>
          <a:lstStyle/>
          <a:p>
            <a:pPr marL="0" indent="0"/>
            <a:r>
              <a:rPr lang="da-DK" sz="2000" dirty="0"/>
              <a:t>Hvad er Mit ID?</a:t>
            </a:r>
          </a:p>
          <a:p>
            <a:pPr marL="0" indent="0"/>
            <a:r>
              <a:rPr lang="da-DK" sz="2000" dirty="0"/>
              <a:t>Hvorfor Mit ID?</a:t>
            </a:r>
          </a:p>
          <a:p>
            <a:pPr marL="0" indent="0"/>
            <a:r>
              <a:rPr lang="da-DK" sz="2000" dirty="0"/>
              <a:t>Hvad betyder Mit ID for klinikkerne?</a:t>
            </a:r>
          </a:p>
        </p:txBody>
      </p:sp>
    </p:spTree>
    <p:extLst>
      <p:ext uri="{BB962C8B-B14F-4D97-AF65-F5344CB8AC3E}">
        <p14:creationId xmlns:p14="http://schemas.microsoft.com/office/powerpoint/2010/main" val="3194264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360000"/>
            <a:ext cx="8229600" cy="648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a-DK" b="1" dirty="0" err="1"/>
              <a:t>Sentinel</a:t>
            </a:r>
            <a:r>
              <a:rPr lang="da-DK" b="1" dirty="0"/>
              <a:t> v/JD</a:t>
            </a:r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27CED42F-5C1F-4F4D-83C2-D1903268C8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697" y="5213575"/>
            <a:ext cx="1930305" cy="1644427"/>
          </a:xfrm>
          <a:prstGeom prst="rect">
            <a:avLst/>
          </a:prstGeom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73CB0B0-6C20-1142-8C3B-99C22E910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2340000"/>
            <a:ext cx="7787208" cy="1260000"/>
          </a:xfrm>
        </p:spPr>
        <p:txBody>
          <a:bodyPr>
            <a:normAutofit/>
          </a:bodyPr>
          <a:lstStyle/>
          <a:p>
            <a:pPr marL="0" indent="0"/>
            <a:r>
              <a:rPr lang="da-DK" sz="2000" dirty="0"/>
              <a:t>Orientering om samarbejdet med </a:t>
            </a:r>
            <a:r>
              <a:rPr lang="da-DK" sz="2000" dirty="0" err="1"/>
              <a:t>Sentinel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51112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360000"/>
            <a:ext cx="8229600" cy="648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a-DK" b="1" dirty="0" err="1"/>
              <a:t>Epikrisefraser</a:t>
            </a:r>
            <a:r>
              <a:rPr lang="da-DK" b="1" dirty="0"/>
              <a:t> v/JD</a:t>
            </a:r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27CED42F-5C1F-4F4D-83C2-D1903268C8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697" y="5213575"/>
            <a:ext cx="1930305" cy="1644427"/>
          </a:xfrm>
          <a:prstGeom prst="rect">
            <a:avLst/>
          </a:prstGeom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73CB0B0-6C20-1142-8C3B-99C22E910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2340000"/>
            <a:ext cx="7787208" cy="1260000"/>
          </a:xfrm>
        </p:spPr>
        <p:txBody>
          <a:bodyPr>
            <a:normAutofit/>
          </a:bodyPr>
          <a:lstStyle/>
          <a:p>
            <a:pPr marL="0" indent="0"/>
            <a:r>
              <a:rPr lang="da-DK" sz="2000" dirty="0"/>
              <a:t>Demo af </a:t>
            </a:r>
            <a:r>
              <a:rPr lang="da-DK" sz="2000" dirty="0" err="1"/>
              <a:t>epikrisefraser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55999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360000"/>
            <a:ext cx="8229600" cy="648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a-DK" b="1" dirty="0"/>
              <a:t>Anamneseskemaer v/JD</a:t>
            </a:r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27CED42F-5C1F-4F4D-83C2-D1903268C8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697" y="5213575"/>
            <a:ext cx="1930305" cy="1644427"/>
          </a:xfrm>
          <a:prstGeom prst="rect">
            <a:avLst/>
          </a:prstGeom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73CB0B0-6C20-1142-8C3B-99C22E910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2340000"/>
            <a:ext cx="7787208" cy="1260000"/>
          </a:xfrm>
        </p:spPr>
        <p:txBody>
          <a:bodyPr>
            <a:normAutofit/>
          </a:bodyPr>
          <a:lstStyle/>
          <a:p>
            <a:pPr marL="0" indent="0"/>
            <a:r>
              <a:rPr lang="da-DK" sz="2000" dirty="0"/>
              <a:t>Demo af anamneseskemaer</a:t>
            </a:r>
          </a:p>
        </p:txBody>
      </p:sp>
    </p:spTree>
    <p:extLst>
      <p:ext uri="{BB962C8B-B14F-4D97-AF65-F5344CB8AC3E}">
        <p14:creationId xmlns:p14="http://schemas.microsoft.com/office/powerpoint/2010/main" val="2639538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360000"/>
            <a:ext cx="8229600" cy="648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a-DK" b="1" dirty="0"/>
              <a:t>Telefonsupport v/JD</a:t>
            </a:r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27CED42F-5C1F-4F4D-83C2-D1903268C8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697" y="5213575"/>
            <a:ext cx="1930305" cy="1644427"/>
          </a:xfrm>
          <a:prstGeom prst="rect">
            <a:avLst/>
          </a:prstGeom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73CB0B0-6C20-1142-8C3B-99C22E910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2776"/>
            <a:ext cx="7715656" cy="3384376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da-DK" sz="2000" dirty="0"/>
              <a:t>Vi vil gerne hjælpe så mange brugere som muligt, derfor skal man skrive en ticket, så bliver man ringet op af en supporter.</a:t>
            </a:r>
          </a:p>
          <a:p>
            <a:pPr marL="0" indent="0"/>
            <a:endParaRPr lang="da-DK" sz="2000" dirty="0"/>
          </a:p>
          <a:p>
            <a:pPr marL="285750" indent="-285750">
              <a:buFontTx/>
              <a:buChar char="-"/>
            </a:pPr>
            <a:r>
              <a:rPr lang="da-DK" sz="2000" dirty="0"/>
              <a:t> Telefonsupport vil ikke erstatte tickets, det vil være endnu en kanal hvor I som brugere kan få support fra.</a:t>
            </a:r>
          </a:p>
          <a:p>
            <a:pPr marL="285750" indent="-285750">
              <a:buFontTx/>
              <a:buChar char="-"/>
            </a:pPr>
            <a:endParaRPr lang="da-DK" sz="2000" dirty="0"/>
          </a:p>
          <a:p>
            <a:pPr marL="285750" indent="-285750">
              <a:buFontTx/>
              <a:buChar char="-"/>
            </a:pPr>
            <a:r>
              <a:rPr lang="da-DK" sz="2000" dirty="0"/>
              <a:t>Vi starter op med telefonsupport og tester en struktur af som vi efterfølgende vil evaluere på.</a:t>
            </a:r>
          </a:p>
        </p:txBody>
      </p:sp>
    </p:spTree>
    <p:extLst>
      <p:ext uri="{BB962C8B-B14F-4D97-AF65-F5344CB8AC3E}">
        <p14:creationId xmlns:p14="http://schemas.microsoft.com/office/powerpoint/2010/main" val="2928666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360000"/>
            <a:ext cx="8229600" cy="648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a-DK" b="1" dirty="0"/>
              <a:t>Retningslinjer for telefonsupport v/JD</a:t>
            </a:r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27CED42F-5C1F-4F4D-83C2-D1903268C8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697" y="5213575"/>
            <a:ext cx="1930305" cy="1644427"/>
          </a:xfrm>
          <a:prstGeom prst="rect">
            <a:avLst/>
          </a:prstGeom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73CB0B0-6C20-1142-8C3B-99C22E910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2776"/>
            <a:ext cx="7715656" cy="475252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da-DK" sz="2000" dirty="0"/>
              <a:t>Til at begynde med kontakter vi klinikken tirsdag-onsdag fra 13-14</a:t>
            </a:r>
          </a:p>
          <a:p>
            <a:pPr marL="285750" indent="-285750">
              <a:buFontTx/>
              <a:buChar char="-"/>
            </a:pPr>
            <a:r>
              <a:rPr lang="da-DK" sz="2000" dirty="0"/>
              <a:t>Telefonsupporten vil være hjælp til selvhjælp</a:t>
            </a:r>
          </a:p>
          <a:p>
            <a:pPr marL="285750" indent="-285750">
              <a:buFontTx/>
              <a:buChar char="-"/>
            </a:pPr>
            <a:r>
              <a:rPr lang="da-DK" sz="2000" dirty="0"/>
              <a:t>Vi løser ikke problemer og fejl, men vejleder jer i hvor og hvordan I finder den nødvendige information til at løse jeres problem </a:t>
            </a:r>
          </a:p>
          <a:p>
            <a:pPr marL="285750" indent="-285750">
              <a:buFontTx/>
              <a:buChar char="-"/>
            </a:pPr>
            <a:r>
              <a:rPr lang="da-DK" sz="2000" dirty="0"/>
              <a:t>Max 15 min pr. </a:t>
            </a:r>
            <a:r>
              <a:rPr lang="da-DK" sz="2000"/>
              <a:t>opkald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708061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8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a-DK" b="1" dirty="0"/>
              <a:t>Eventuelt</a:t>
            </a:r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8505C511-D9CA-4EE9-AB86-38088AA7DB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697" y="5213575"/>
            <a:ext cx="1930305" cy="1644427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E4B3BBD-B211-B348-B7FF-840CA613E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3096144"/>
            <a:ext cx="8229600" cy="7649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</a:pPr>
            <a:r>
              <a:rPr lang="da-DK" dirty="0"/>
              <a:t>Ordet er frit</a:t>
            </a:r>
          </a:p>
        </p:txBody>
      </p:sp>
    </p:spTree>
    <p:extLst>
      <p:ext uri="{BB962C8B-B14F-4D97-AF65-F5344CB8AC3E}">
        <p14:creationId xmlns:p14="http://schemas.microsoft.com/office/powerpoint/2010/main" val="282341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360000"/>
            <a:ext cx="8229600" cy="540000"/>
          </a:xfrm>
        </p:spPr>
        <p:txBody>
          <a:bodyPr>
            <a:normAutofit fontScale="90000"/>
          </a:bodyPr>
          <a:lstStyle/>
          <a:p>
            <a:pPr algn="l"/>
            <a:r>
              <a:rPr lang="da-DK" b="1" dirty="0"/>
              <a:t>Kommende brugergruppemøder 2021</a:t>
            </a: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53B621E3-E47D-A741-B217-1DECC9E11354}"/>
              </a:ext>
            </a:extLst>
          </p:cNvPr>
          <p:cNvSpPr txBox="1">
            <a:spLocks/>
          </p:cNvSpPr>
          <p:nvPr/>
        </p:nvSpPr>
        <p:spPr>
          <a:xfrm>
            <a:off x="323528" y="3140968"/>
            <a:ext cx="8229600" cy="12241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da-DK" sz="2000" dirty="0"/>
              <a:t>15. december 2021 kl. 15.00</a:t>
            </a:r>
          </a:p>
        </p:txBody>
      </p:sp>
      <p:pic>
        <p:nvPicPr>
          <p:cNvPr id="5" name="Billede 4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89950830-E865-4C0E-8C59-039E593159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697" y="5213575"/>
            <a:ext cx="1930305" cy="16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360000"/>
            <a:ext cx="8229600" cy="648000"/>
          </a:xfrm>
        </p:spPr>
        <p:txBody>
          <a:bodyPr>
            <a:normAutofit/>
          </a:bodyPr>
          <a:lstStyle/>
          <a:p>
            <a:pPr algn="l"/>
            <a:r>
              <a:rPr lang="da-DK" b="1" dirty="0"/>
              <a:t>Dagsorden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8000" y="1080000"/>
            <a:ext cx="6563072" cy="4752526"/>
          </a:xfrm>
        </p:spPr>
        <p:txBody>
          <a:bodyPr anchor="ctr"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da-DK" sz="2400" dirty="0"/>
              <a:t>Velkomst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sz="2400" dirty="0"/>
              <a:t>Status/nye klinikker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sz="2400" dirty="0"/>
              <a:t>KirCACS kursus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sz="2400" dirty="0"/>
              <a:t>Driftsstatus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sz="2400" dirty="0"/>
              <a:t>Mit ID – Hvad betyder det for os?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sz="2400" dirty="0" err="1"/>
              <a:t>Sentinel</a:t>
            </a:r>
            <a:endParaRPr lang="da-DK" sz="2400" dirty="0"/>
          </a:p>
          <a:p>
            <a:pPr marL="514350" lvl="0" indent="-514350">
              <a:buFont typeface="+mj-lt"/>
              <a:buAutoNum type="arabicPeriod"/>
            </a:pPr>
            <a:r>
              <a:rPr lang="da-DK" sz="2400" dirty="0" err="1"/>
              <a:t>Epikrisefraser</a:t>
            </a:r>
            <a:endParaRPr lang="da-DK" sz="2400" dirty="0"/>
          </a:p>
          <a:p>
            <a:pPr marL="514350" lvl="0" indent="-514350">
              <a:buFont typeface="+mj-lt"/>
              <a:buAutoNum type="arabicPeriod"/>
            </a:pPr>
            <a:r>
              <a:rPr lang="da-DK" sz="2400" dirty="0"/>
              <a:t>Anamneseskemaer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sz="2400" dirty="0"/>
              <a:t>Telefonsupport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sz="2400" dirty="0"/>
              <a:t>Evt.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sz="2400" dirty="0"/>
              <a:t>Kommende møder</a:t>
            </a:r>
          </a:p>
        </p:txBody>
      </p:sp>
      <p:pic>
        <p:nvPicPr>
          <p:cNvPr id="6" name="Billede 5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01EE51FA-4867-44EE-B585-019A19E302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697" y="5213575"/>
            <a:ext cx="1930305" cy="16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2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360000"/>
            <a:ext cx="8229600" cy="6480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a-DK" b="1" dirty="0"/>
              <a:t>Velkomst v/JD</a:t>
            </a:r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3839E127-DF36-D340-80A0-26EC69938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2880000"/>
            <a:ext cx="8229600" cy="648073"/>
          </a:xfrm>
        </p:spPr>
        <p:txBody>
          <a:bodyPr>
            <a:normAutofit/>
          </a:bodyPr>
          <a:lstStyle/>
          <a:p>
            <a:pPr marL="0" indent="0" algn="ctr"/>
            <a:r>
              <a:rPr lang="da-DK" sz="2000" dirty="0"/>
              <a:t>Velkommen til dagens møde</a:t>
            </a:r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A5142BF7-A80E-4533-94A3-920EAFDA56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697" y="5213575"/>
            <a:ext cx="1930305" cy="16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4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60000"/>
            <a:ext cx="8229600" cy="648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r>
              <a:rPr lang="da-DK" b="1" dirty="0"/>
              <a:t>Status/siden sidst v/JD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539552" y="1260000"/>
            <a:ext cx="4691320" cy="37172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da-DK" sz="2000" dirty="0"/>
              <a:t>Status august 2021</a:t>
            </a:r>
          </a:p>
          <a:p>
            <a:pPr marL="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2000" dirty="0"/>
              <a:t>106 </a:t>
            </a:r>
            <a:r>
              <a:rPr lang="da-DK" sz="2000" dirty="0" err="1"/>
              <a:t>lokationer</a:t>
            </a:r>
            <a:endParaRPr lang="da-DK" sz="2000" dirty="0"/>
          </a:p>
          <a:p>
            <a:pPr marL="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2000" dirty="0"/>
              <a:t>369 kiropraktorer (&gt;50%)</a:t>
            </a:r>
          </a:p>
          <a:p>
            <a:pPr marL="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2000" dirty="0"/>
              <a:t>871 brugere</a:t>
            </a:r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B2BFAACF-5E92-4694-847B-A1ABB08A6D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697" y="5213575"/>
            <a:ext cx="1930305" cy="16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8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60000"/>
            <a:ext cx="8229600" cy="648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r>
              <a:rPr lang="da-DK" b="1" dirty="0"/>
              <a:t>Status/siden sidst v/JD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468000" y="1260000"/>
            <a:ext cx="6912312" cy="4500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Nye klinikker siden sidste brugergruppemøde</a:t>
            </a:r>
          </a:p>
          <a:p>
            <a:pPr marL="400050" lvl="1" indent="0">
              <a:buNone/>
            </a:pPr>
            <a:endParaRPr lang="da-DK" sz="2000" dirty="0"/>
          </a:p>
          <a:p>
            <a:pPr>
              <a:spcBef>
                <a:spcPts val="0"/>
              </a:spcBef>
            </a:pPr>
            <a:r>
              <a:rPr lang="da-DK" sz="2000" dirty="0"/>
              <a:t>Kiropraktisk Klinik Hammel og Hinnerup, Annemette Nyborg</a:t>
            </a:r>
          </a:p>
          <a:p>
            <a:pPr>
              <a:spcBef>
                <a:spcPts val="0"/>
              </a:spcBef>
            </a:pPr>
            <a:r>
              <a:rPr lang="da-DK" sz="2000" dirty="0"/>
              <a:t>Roskilde Rygcenter, Kirsten Bolding</a:t>
            </a:r>
          </a:p>
          <a:p>
            <a:pPr>
              <a:spcBef>
                <a:spcPts val="0"/>
              </a:spcBef>
            </a:pPr>
            <a:r>
              <a:rPr lang="da-DK" sz="2000" dirty="0"/>
              <a:t>Christian </a:t>
            </a:r>
            <a:r>
              <a:rPr lang="da-DK" sz="2000" dirty="0" err="1"/>
              <a:t>Stamer</a:t>
            </a:r>
            <a:r>
              <a:rPr lang="da-DK" sz="2000" dirty="0"/>
              <a:t>, Kolding</a:t>
            </a:r>
          </a:p>
          <a:p>
            <a:pPr>
              <a:spcBef>
                <a:spcPts val="0"/>
              </a:spcBef>
            </a:pPr>
            <a:r>
              <a:rPr lang="da-DK" sz="2000" dirty="0"/>
              <a:t>Kiropraktisk Klinik v/Marianne Krogsgaard, Løgstør</a:t>
            </a:r>
          </a:p>
          <a:p>
            <a:pPr>
              <a:spcBef>
                <a:spcPts val="0"/>
              </a:spcBef>
            </a:pPr>
            <a:r>
              <a:rPr lang="da-DK" sz="2000" dirty="0"/>
              <a:t>Kiropraktisk Center - City Syd - Aalborg, Karsten Pedersen</a:t>
            </a:r>
          </a:p>
          <a:p>
            <a:pPr>
              <a:spcBef>
                <a:spcPts val="0"/>
              </a:spcBef>
            </a:pPr>
            <a:r>
              <a:rPr lang="da-DK" sz="2000" dirty="0"/>
              <a:t>Johan &amp; Jørgensen, Thomas Johan Larsen, Østerbro</a:t>
            </a:r>
          </a:p>
          <a:p>
            <a:pPr>
              <a:spcBef>
                <a:spcPts val="0"/>
              </a:spcBef>
            </a:pPr>
            <a:r>
              <a:rPr lang="da-DK" sz="2000" dirty="0"/>
              <a:t>Kiropraktisk Klinik/Rygcenter Horsens, Sofie Thesbjerg</a:t>
            </a:r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959BDA3E-85E6-4E11-8C8E-7093178A9E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697" y="5213575"/>
            <a:ext cx="1930305" cy="16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1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60000"/>
            <a:ext cx="8229600" cy="648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r>
              <a:rPr lang="da-DK" b="1" dirty="0"/>
              <a:t>Status/siden sidst v/JD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468000" y="1260000"/>
            <a:ext cx="6563072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a-DK" sz="2000" dirty="0"/>
              <a:t>Kommende klinikker i 2021</a:t>
            </a:r>
          </a:p>
          <a:p>
            <a:pPr marL="400050" lvl="1" indent="0">
              <a:spcBef>
                <a:spcPts val="0"/>
              </a:spcBef>
              <a:buNone/>
            </a:pPr>
            <a:endParaRPr lang="da-DK" sz="2000" dirty="0"/>
          </a:p>
          <a:p>
            <a:pPr>
              <a:spcBef>
                <a:spcPts val="0"/>
              </a:spcBef>
            </a:pPr>
            <a:r>
              <a:rPr lang="da-DK" sz="2000" dirty="0"/>
              <a:t>Kiropraktisk Center Brønderslev, Jens Rosing</a:t>
            </a:r>
          </a:p>
          <a:p>
            <a:pPr>
              <a:spcBef>
                <a:spcPts val="0"/>
              </a:spcBef>
            </a:pPr>
            <a:r>
              <a:rPr lang="da-DK" sz="2000" dirty="0"/>
              <a:t>Tina Spange Jensen, Næstved</a:t>
            </a:r>
          </a:p>
          <a:p>
            <a:pPr>
              <a:spcBef>
                <a:spcPts val="0"/>
              </a:spcBef>
            </a:pPr>
            <a:r>
              <a:rPr lang="da-DK" sz="2000" dirty="0"/>
              <a:t>Ulla </a:t>
            </a:r>
            <a:r>
              <a:rPr lang="da-DK" sz="2000" dirty="0" err="1"/>
              <a:t>Büchmann</a:t>
            </a:r>
            <a:r>
              <a:rPr lang="da-DK" sz="2000" dirty="0"/>
              <a:t>, København</a:t>
            </a:r>
          </a:p>
          <a:p>
            <a:pPr>
              <a:spcBef>
                <a:spcPts val="0"/>
              </a:spcBef>
            </a:pPr>
            <a:r>
              <a:rPr lang="da-DK" sz="2000" dirty="0"/>
              <a:t>Behandlertorvet, </a:t>
            </a:r>
            <a:r>
              <a:rPr lang="da-DK" sz="2000" dirty="0" err="1"/>
              <a:t>Ingé</a:t>
            </a:r>
            <a:r>
              <a:rPr lang="da-DK" sz="2000" dirty="0"/>
              <a:t> Hansen</a:t>
            </a:r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959BDA3E-85E6-4E11-8C8E-7093178A9E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697" y="5213575"/>
            <a:ext cx="1930305" cy="16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36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541B9718-D6CE-46D1-B8B6-A6A916F6F5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697" y="5213575"/>
            <a:ext cx="1930305" cy="1644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000"/>
            <a:ext cx="8229600" cy="648000"/>
          </a:xfrm>
        </p:spPr>
        <p:txBody>
          <a:bodyPr anchor="ctr">
            <a:normAutofit/>
          </a:bodyPr>
          <a:lstStyle/>
          <a:p>
            <a:pPr algn="l"/>
            <a:r>
              <a:rPr lang="da-DK" b="1" dirty="0"/>
              <a:t>Status/siden sidst v/JD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3106688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Geografisk fordeling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8BC2A05-E523-3540-80B7-CD5A09F90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3726" y="1772816"/>
            <a:ext cx="5261563" cy="41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25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8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a-DK" b="1" dirty="0"/>
              <a:t>KirCACS Grundkursus v/JD</a:t>
            </a:r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8505C511-D9CA-4EE9-AB86-38088AA7DB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697" y="5213575"/>
            <a:ext cx="1930305" cy="1644427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9B12B48A-D66B-B247-BBE0-A58B64C984D3}"/>
              </a:ext>
            </a:extLst>
          </p:cNvPr>
          <p:cNvSpPr txBox="1"/>
          <p:nvPr/>
        </p:nvSpPr>
        <p:spPr>
          <a:xfrm>
            <a:off x="609088" y="1064925"/>
            <a:ext cx="64831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da-DK" dirty="0"/>
          </a:p>
          <a:p>
            <a:pPr marL="285750" indent="-285750">
              <a:buFontTx/>
              <a:buChar char="-"/>
            </a:pPr>
            <a:endParaRPr lang="da-DK" dirty="0"/>
          </a:p>
          <a:p>
            <a:pPr marL="285750" indent="-285750">
              <a:buFontTx/>
              <a:buChar char="-"/>
            </a:pPr>
            <a:r>
              <a:rPr lang="da-DK" dirty="0"/>
              <a:t>Vi vil udbyde et grundkursus for sekretærer, der ønsker større viden om 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KirCACS´ daglige administrative funktioner</a:t>
            </a:r>
            <a:endParaRPr lang="da-DK" dirty="0"/>
          </a:p>
          <a:p>
            <a:pPr marL="285750" indent="-285750">
              <a:buFontTx/>
              <a:buChar char="-"/>
            </a:pPr>
            <a:r>
              <a:rPr lang="da-DK" dirty="0"/>
              <a:t>Kurset vil være en blanding af teori, konkrete cases og deltagernes spørgsmål</a:t>
            </a:r>
          </a:p>
          <a:p>
            <a:pPr marL="285750" indent="-285750">
              <a:buFontTx/>
              <a:buChar char="-"/>
            </a:pPr>
            <a:r>
              <a:rPr lang="da-DK" dirty="0"/>
              <a:t>Følgende emner vil bl.a. blive taget op: Afregninger, rettelser/ændringer, indbetalinger, dagsrapport, sygesikring/sygesikring Danmark og splitafregninger.</a:t>
            </a:r>
          </a:p>
          <a:p>
            <a:pPr marL="285750" indent="-285750">
              <a:buFontTx/>
              <a:buChar char="-"/>
            </a:pPr>
            <a:r>
              <a:rPr lang="da-DK" dirty="0"/>
              <a:t>Kurset vil blive afholdt følgende onsdage : 6/10, 3/11 og 1/12. Hver gang kl. 15-19</a:t>
            </a:r>
          </a:p>
          <a:p>
            <a:pPr marL="285750" indent="-285750">
              <a:buFontTx/>
              <a:buChar char="-"/>
            </a:pPr>
            <a:r>
              <a:rPr lang="da-DK" dirty="0"/>
              <a:t>Når vi åbner for tilmelding til kurset, vil I blive informeret om det i en nyhed på </a:t>
            </a:r>
            <a:r>
              <a:rPr lang="da-DK" dirty="0">
                <a:hlinkClick r:id="rId4"/>
              </a:rPr>
              <a:t>www.kircacs.dk</a:t>
            </a:r>
            <a:r>
              <a:rPr lang="da-DK" dirty="0"/>
              <a:t> </a:t>
            </a:r>
          </a:p>
          <a:p>
            <a:endParaRPr lang="da-DK" dirty="0"/>
          </a:p>
          <a:p>
            <a:pPr marL="285750" indent="-285750">
              <a:buFontTx/>
              <a:buChar char="-"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1749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1E0B7EAD-9CAA-493A-8F74-B2ADDAD90C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697" y="5213575"/>
            <a:ext cx="1930305" cy="1644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60000"/>
            <a:ext cx="8229600" cy="648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r>
              <a:rPr lang="da-DK" b="1" dirty="0">
                <a:solidFill>
                  <a:schemeClr val="tx2">
                    <a:lumMod val="75000"/>
                  </a:schemeClr>
                </a:solidFill>
              </a:rPr>
              <a:t>Driftsstatus </a:t>
            </a:r>
            <a:r>
              <a:rPr lang="da-DK" b="1" dirty="0"/>
              <a:t>v/JD</a:t>
            </a:r>
            <a:endParaRPr lang="da-DK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82640"/>
      </p:ext>
    </p:extLst>
  </p:cSld>
  <p:clrMapOvr>
    <a:masterClrMapping/>
  </p:clrMapOvr>
</p:sld>
</file>

<file path=ppt/theme/theme1.xml><?xml version="1.0" encoding="utf-8"?>
<a:theme xmlns:a="http://schemas.openxmlformats.org/drawingml/2006/main" name="1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677</Words>
  <Application>Microsoft Macintosh PowerPoint</Application>
  <PresentationFormat>Skærmshow (4:3)</PresentationFormat>
  <Paragraphs>95</Paragraphs>
  <Slides>17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Courier New</vt:lpstr>
      <vt:lpstr>1_Kontortema</vt:lpstr>
      <vt:lpstr>PowerPoint-præsentation</vt:lpstr>
      <vt:lpstr>Dagsorden</vt:lpstr>
      <vt:lpstr>Velkomst v/JD</vt:lpstr>
      <vt:lpstr>Status/siden sidst v/JD</vt:lpstr>
      <vt:lpstr>Status/siden sidst v/JD</vt:lpstr>
      <vt:lpstr>Status/siden sidst v/JD</vt:lpstr>
      <vt:lpstr>Status/siden sidst v/JD</vt:lpstr>
      <vt:lpstr>KirCACS Grundkursus v/JD</vt:lpstr>
      <vt:lpstr>Driftsstatus v/JD</vt:lpstr>
      <vt:lpstr>Mit ID – Hvad betyder det for os? v/JD</vt:lpstr>
      <vt:lpstr>Sentinel v/JD</vt:lpstr>
      <vt:lpstr>Epikrisefraser v/JD</vt:lpstr>
      <vt:lpstr>Anamneseskemaer v/JD</vt:lpstr>
      <vt:lpstr>Telefonsupport v/JD</vt:lpstr>
      <vt:lpstr>Retningslinjer for telefonsupport v/JD</vt:lpstr>
      <vt:lpstr>Eventuelt</vt:lpstr>
      <vt:lpstr>Kommende brugergruppemøder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Asger Torning</dc:creator>
  <cp:lastModifiedBy>Asger Torning</cp:lastModifiedBy>
  <cp:revision>100</cp:revision>
  <dcterms:created xsi:type="dcterms:W3CDTF">2020-09-25T11:52:30Z</dcterms:created>
  <dcterms:modified xsi:type="dcterms:W3CDTF">2021-09-08T08:09:49Z</dcterms:modified>
</cp:coreProperties>
</file>