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372" r:id="rId3"/>
    <p:sldId id="505" r:id="rId4"/>
    <p:sldId id="464" r:id="rId5"/>
    <p:sldId id="553" r:id="rId6"/>
    <p:sldId id="556" r:id="rId7"/>
    <p:sldId id="554" r:id="rId8"/>
    <p:sldId id="561" r:id="rId9"/>
    <p:sldId id="557" r:id="rId10"/>
    <p:sldId id="562" r:id="rId11"/>
    <p:sldId id="563" r:id="rId12"/>
    <p:sldId id="551" r:id="rId13"/>
    <p:sldId id="510" r:id="rId14"/>
    <p:sldId id="546" r:id="rId15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225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hilde Lerche" initials="M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97A0"/>
    <a:srgbClr val="269C75"/>
    <a:srgbClr val="FF0066"/>
    <a:srgbClr val="006892"/>
    <a:srgbClr val="7FB5D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llemlayout 4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yst layout 2 - Marker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yst layout 3 - Marker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96190" autoAdjust="0"/>
  </p:normalViewPr>
  <p:slideViewPr>
    <p:cSldViewPr>
      <p:cViewPr varScale="1">
        <p:scale>
          <a:sx n="156" d="100"/>
          <a:sy n="156" d="100"/>
        </p:scale>
        <p:origin x="264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94" y="-108"/>
      </p:cViewPr>
      <p:guideLst>
        <p:guide orient="horz" pos="3111"/>
        <p:guide pos="2142"/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76363" cy="51173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1299" y="5"/>
            <a:ext cx="3076363" cy="51173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F76952DA-623C-48ED-8E13-A4552BC7818F}" type="datetimeFigureOut">
              <a:rPr lang="da-DK" smtClean="0"/>
              <a:pPr/>
              <a:t>14-09-2022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5" y="9721109"/>
            <a:ext cx="3076363" cy="51173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4021299" y="9721109"/>
            <a:ext cx="3076363" cy="51173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A5DB61F-315F-4A47-BFA2-DAB67B874BC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9679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76363" cy="51173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1299" y="5"/>
            <a:ext cx="3076363" cy="51173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8B6163E2-CF04-4A7D-B627-649D8A757C80}" type="datetimeFigureOut">
              <a:rPr lang="da-DK" smtClean="0"/>
              <a:pPr/>
              <a:t>14-09-2022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5" y="9721109"/>
            <a:ext cx="3076363" cy="51173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4021299" y="9721109"/>
            <a:ext cx="3076363" cy="51173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A1DD8455-D8A8-47AF-95FA-AD464071E47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630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D8455-D8A8-47AF-95FA-AD464071E476}" type="slidenum">
              <a:rPr lang="da-DK" smtClean="0">
                <a:solidFill>
                  <a:prstClr val="black"/>
                </a:solidFill>
              </a:rPr>
              <a:pPr/>
              <a:t>1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8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Nyt siden sidst</a:t>
            </a:r>
          </a:p>
          <a:p>
            <a:r>
              <a:rPr lang="da-DK" dirty="0"/>
              <a:t>4 nye ansatte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994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6741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2139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456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8455-D8A8-47AF-95FA-AD464071E476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303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10" y="2357440"/>
            <a:ext cx="7772400" cy="147002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14-09-2022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642918"/>
          </a:xfrm>
          <a:prstGeom prst="rect">
            <a:avLst/>
          </a:prstGeom>
          <a:solidFill>
            <a:srgbClr val="006892"/>
          </a:solidFill>
          <a:ln w="9525">
            <a:solidFill>
              <a:srgbClr val="365F9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 dirty="0">
              <a:solidFill>
                <a:prstClr val="black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14-09-2022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14-09-2022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7"/>
          <p:cNvSpPr>
            <a:spLocks noChangeShapeType="1"/>
          </p:cNvSpPr>
          <p:nvPr/>
        </p:nvSpPr>
        <p:spPr bwMode="auto">
          <a:xfrm>
            <a:off x="539750" y="6632585"/>
            <a:ext cx="0" cy="144463"/>
          </a:xfrm>
          <a:prstGeom prst="line">
            <a:avLst/>
          </a:prstGeom>
          <a:noFill/>
          <a:ln w="12700">
            <a:solidFill>
              <a:schemeClr val="accent5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600">
                <a:solidFill>
                  <a:srgbClr val="5A5A5A"/>
                </a:solidFill>
              </a:defRPr>
            </a:lvl1pPr>
          </a:lstStyle>
          <a:p>
            <a:pPr>
              <a:defRPr/>
            </a:pPr>
            <a:fld id="{00E7C834-FC6E-498E-8CFF-E707384B0458}" type="datetime1">
              <a:rPr lang="da-DK" smtClean="0"/>
              <a:t>14-09-2022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30AF-7667-4DA4-9204-52F23EF6FEE8}" type="slidenum">
              <a:rPr lang="sv-SE"/>
              <a:pPr>
                <a:defRPr/>
              </a:pPr>
              <a:t>‹nr.›</a:t>
            </a:fld>
            <a:endParaRPr lang="sv-SE" dirty="0"/>
          </a:p>
        </p:txBody>
      </p:sp>
      <p:pic>
        <p:nvPicPr>
          <p:cNvPr id="8" name="Picture 18" descr="Tryg_Red_2D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0373" y="401646"/>
            <a:ext cx="86082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243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1EE44-9E1F-4896-8A05-BC10F5BC234D}" type="datetime1">
              <a:rPr lang="da-DK" smtClean="0"/>
              <a:t>14-09-2022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430C-5991-495C-BA50-CC7E47C7ADB1}" type="slidenum">
              <a:rPr lang="sv-SE"/>
              <a:pPr>
                <a:defRPr/>
              </a:pPr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624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6786-B2B9-4D1C-80A9-85BA4575A029}" type="datetime1">
              <a:rPr lang="da-DK" smtClean="0"/>
              <a:t>14-09-2022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8293-C434-4AE7-8066-C8B3AC892F7D}" type="slidenum">
              <a:rPr lang="sv-SE"/>
              <a:pPr>
                <a:defRPr/>
              </a:pPr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93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81088"/>
            <a:ext cx="3505200" cy="48688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9550" y="1081088"/>
            <a:ext cx="3505200" cy="48688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BCA8-2003-4D06-BB27-6E2E69C1FC65}" type="datetime1">
              <a:rPr lang="da-DK" smtClean="0"/>
              <a:t>14-09-2022</a:t>
            </a:fld>
            <a:endParaRPr lang="sv-S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B454-53B9-4DDB-B46F-2FDC83C23AFD}" type="slidenum">
              <a:rPr lang="sv-SE"/>
              <a:pPr>
                <a:defRPr/>
              </a:pPr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242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B8F0-B61D-47A7-8F44-64C2BA229EBE}" type="datetime1">
              <a:rPr lang="da-DK" smtClean="0"/>
              <a:t>14-09-2022</a:t>
            </a:fld>
            <a:endParaRPr lang="sv-S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A3F29-98A0-401D-A6E9-F3DF78CDCD63}" type="slidenum">
              <a:rPr lang="sv-SE"/>
              <a:pPr>
                <a:defRPr/>
              </a:pPr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9616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A3776-8B1E-4151-91A9-7EA1CCE6142E}" type="datetime1">
              <a:rPr lang="da-DK" smtClean="0"/>
              <a:t>14-09-2022</a:t>
            </a:fld>
            <a:endParaRPr lang="sv-S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AD1E-313D-4322-BB49-2173BE85C884}" type="slidenum">
              <a:rPr lang="sv-SE"/>
              <a:pPr>
                <a:defRPr/>
              </a:pPr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0467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58780" y="441325"/>
            <a:ext cx="7165975" cy="40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1950" y="1081098"/>
            <a:ext cx="3505200" cy="235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19550" y="1081098"/>
            <a:ext cx="3505200" cy="235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61950" y="3590935"/>
            <a:ext cx="3505200" cy="2359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9550" y="3590935"/>
            <a:ext cx="3505200" cy="2359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BD9C-35F1-40EE-AD26-463DB6A66CBF}" type="datetime1">
              <a:rPr lang="da-DK" smtClean="0"/>
              <a:t>14-09-2022</a:t>
            </a:fld>
            <a:endParaRPr lang="sv-S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4EAD3-5672-4E14-A0BA-EE37E1AB05D7}" type="slidenum">
              <a:rPr lang="sv-SE"/>
              <a:pPr>
                <a:defRPr/>
              </a:pPr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0758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80" y="441325"/>
            <a:ext cx="7165975" cy="40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1950" y="1081088"/>
            <a:ext cx="7162800" cy="486886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F3920-1DEA-46E4-99B9-E951F036B6F3}" type="datetime1">
              <a:rPr lang="da-DK" smtClean="0"/>
              <a:t>14-09-2022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70934-D5E2-4C18-AF33-9BBE4E6E8093}" type="slidenum">
              <a:rPr lang="sv-SE"/>
              <a:pPr>
                <a:defRPr/>
              </a:pPr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762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96754"/>
            <a:ext cx="8229600" cy="4929411"/>
          </a:xfrm>
          <a:noFill/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2pPr>
            <a:lvl3pPr marL="1371566" indent="-457189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14-09-2022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lede 9" descr="NIKKBlogo_cmyk_hvid-neg.gif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6710" y="6248400"/>
            <a:ext cx="1009650" cy="6096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68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14-09-2022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lede 6" descr="M-UniSouth-Neg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474" y="6215106"/>
            <a:ext cx="1785950" cy="57148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14-09-2022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lede 7" descr="M-UniSouth-Neg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474" y="6215106"/>
            <a:ext cx="1785950" cy="57148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14-09-2022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lede 9" descr="M-UniSouth-Neg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474" y="6215106"/>
            <a:ext cx="1785950" cy="57148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14-09-2022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lede 5" descr="M-UniSouth-Neg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474" y="6215106"/>
            <a:ext cx="1785950" cy="57148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14-09-2022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14-09-2022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14-09-2022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3326"/>
            <a:ext cx="1796440" cy="45976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7E14-91E1-4427-AE02-E0ECA3D0221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14-09-2022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F0E49-B1C3-457D-A5EC-423C50B21E0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215092"/>
            <a:ext cx="9144000" cy="642917"/>
          </a:xfrm>
          <a:prstGeom prst="rect">
            <a:avLst/>
          </a:prstGeom>
          <a:solidFill>
            <a:srgbClr val="006892"/>
          </a:solidFill>
          <a:ln w="9525">
            <a:solidFill>
              <a:srgbClr val="365F9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 dirty="0">
              <a:solidFill>
                <a:prstClr val="black"/>
              </a:solidFill>
            </a:endParaRPr>
          </a:p>
        </p:txBody>
      </p:sp>
      <p:pic>
        <p:nvPicPr>
          <p:cNvPr id="9" name="Billede 8" descr="NIKKBlogo_cmyk_hvid-neg.gif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86710" y="6248400"/>
            <a:ext cx="1009650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92C70E1-98B9-42C3-80BB-8FDEDD2B0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92C70E1-98B9-42C3-80BB-8FDEDD2B0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908A6EB-E925-4F17-8526-350567CD7721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4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1800" b="0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80" y="441325"/>
            <a:ext cx="71659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950" y="1081088"/>
            <a:ext cx="71628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20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100" y="6626225"/>
            <a:ext cx="1619250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64D1EE03-CB04-4DE1-AD1C-9BB1F23A9C39}" type="datetime1">
              <a:rPr lang="da-DK" smtClean="0"/>
              <a:t>14-09-2022</a:t>
            </a:fld>
            <a:endParaRPr lang="da-DK" dirty="0"/>
          </a:p>
        </p:txBody>
      </p:sp>
      <p:sp>
        <p:nvSpPr>
          <p:cNvPr id="520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95538" y="6626225"/>
            <a:ext cx="4913312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20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" y="6626225"/>
            <a:ext cx="423863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5EC86A4A-9F18-4944-AAC0-65EA86703F3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7" name="Line 17"/>
          <p:cNvSpPr>
            <a:spLocks noChangeShapeType="1"/>
          </p:cNvSpPr>
          <p:nvPr/>
        </p:nvSpPr>
        <p:spPr bwMode="auto">
          <a:xfrm>
            <a:off x="539750" y="6632585"/>
            <a:ext cx="0" cy="144463"/>
          </a:xfrm>
          <a:prstGeom prst="line">
            <a:avLst/>
          </a:prstGeom>
          <a:noFill/>
          <a:ln w="12700">
            <a:solidFill>
              <a:schemeClr val="accent5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 sz="600" dirty="0"/>
          </a:p>
        </p:txBody>
      </p:sp>
      <p:pic>
        <p:nvPicPr>
          <p:cNvPr id="9" name="Picture 18" descr="Tryg_Red_2D_RGB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920373" y="401646"/>
            <a:ext cx="86082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66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Verdana" pitchFamily="34" charset="0"/>
        </a:defRPr>
      </a:lvl5pPr>
      <a:lvl6pPr marL="342891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Verdana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Verdana" pitchFamily="34" charset="0"/>
        </a:defRPr>
      </a:lvl7pPr>
      <a:lvl8pPr marL="1028674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Verdana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Verdana" pitchFamily="34" charset="0"/>
        </a:defRPr>
      </a:lvl9pPr>
    </p:titleStyle>
    <p:bodyStyle>
      <a:lvl1pPr marL="257168" indent="-257168" algn="l" rtl="0" eaLnBrk="0" fontAlgn="base" hangingPunct="0">
        <a:lnSpc>
          <a:spcPct val="104000"/>
        </a:lnSpc>
        <a:spcBef>
          <a:spcPct val="21000"/>
        </a:spcBef>
        <a:spcAft>
          <a:spcPct val="0"/>
        </a:spcAft>
        <a:buClr>
          <a:schemeClr val="tx2"/>
        </a:buClr>
        <a:buSzPct val="110000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203592" indent="-202402" algn="l" rtl="0" eaLnBrk="0" fontAlgn="base" hangingPunct="0">
        <a:lnSpc>
          <a:spcPct val="104000"/>
        </a:lnSpc>
        <a:spcBef>
          <a:spcPct val="21000"/>
        </a:spcBef>
        <a:spcAft>
          <a:spcPct val="0"/>
        </a:spcAft>
        <a:buClr>
          <a:srgbClr val="F20403"/>
        </a:buClr>
        <a:buSzPct val="110000"/>
        <a:buChar char="•"/>
        <a:defRPr sz="1200">
          <a:solidFill>
            <a:schemeClr val="tx1"/>
          </a:solidFill>
          <a:latin typeface="+mn-lt"/>
        </a:defRPr>
      </a:lvl2pPr>
      <a:lvl3pPr marL="451235" indent="-190495" algn="l" rtl="0" eaLnBrk="0" fontAlgn="base" hangingPunct="0">
        <a:lnSpc>
          <a:spcPct val="104000"/>
        </a:lnSpc>
        <a:spcBef>
          <a:spcPct val="21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685783" indent="-177400" algn="l" rtl="0" eaLnBrk="0" fontAlgn="base" hangingPunct="0">
        <a:lnSpc>
          <a:spcPct val="107000"/>
        </a:lnSpc>
        <a:spcBef>
          <a:spcPct val="24000"/>
        </a:spcBef>
        <a:spcAft>
          <a:spcPct val="0"/>
        </a:spcAft>
        <a:buChar char="•"/>
        <a:defRPr sz="1051">
          <a:solidFill>
            <a:schemeClr val="tx1"/>
          </a:solidFill>
          <a:latin typeface="+mn-lt"/>
        </a:defRPr>
      </a:lvl4pPr>
      <a:lvl5pPr marL="914377" indent="-158351" algn="l" rtl="0" eaLnBrk="0" fontAlgn="base" hangingPunct="0">
        <a:lnSpc>
          <a:spcPct val="107000"/>
        </a:lnSpc>
        <a:spcBef>
          <a:spcPct val="24000"/>
        </a:spcBef>
        <a:spcAft>
          <a:spcPct val="0"/>
        </a:spcAft>
        <a:buFont typeface="Arial" charset="0"/>
        <a:buChar char="&gt;"/>
        <a:defRPr sz="1051">
          <a:solidFill>
            <a:schemeClr val="tx1"/>
          </a:solidFill>
          <a:latin typeface="+mn-lt"/>
        </a:defRPr>
      </a:lvl5pPr>
      <a:lvl6pPr marL="1257269" indent="-158351" algn="l" rtl="0" fontAlgn="base">
        <a:lnSpc>
          <a:spcPct val="107000"/>
        </a:lnSpc>
        <a:spcBef>
          <a:spcPct val="24000"/>
        </a:spcBef>
        <a:spcAft>
          <a:spcPct val="0"/>
        </a:spcAft>
        <a:buFont typeface="Arial" charset="0"/>
        <a:buChar char="&gt;"/>
        <a:defRPr sz="1051">
          <a:solidFill>
            <a:schemeClr val="tx1"/>
          </a:solidFill>
          <a:latin typeface="+mn-lt"/>
        </a:defRPr>
      </a:lvl6pPr>
      <a:lvl7pPr marL="1600160" indent="-158351" algn="l" rtl="0" fontAlgn="base">
        <a:lnSpc>
          <a:spcPct val="107000"/>
        </a:lnSpc>
        <a:spcBef>
          <a:spcPct val="24000"/>
        </a:spcBef>
        <a:spcAft>
          <a:spcPct val="0"/>
        </a:spcAft>
        <a:buFont typeface="Arial" charset="0"/>
        <a:buChar char="&gt;"/>
        <a:defRPr sz="1051">
          <a:solidFill>
            <a:schemeClr val="tx1"/>
          </a:solidFill>
          <a:latin typeface="+mn-lt"/>
        </a:defRPr>
      </a:lvl7pPr>
      <a:lvl8pPr marL="1943051" indent="-158351" algn="l" rtl="0" fontAlgn="base">
        <a:lnSpc>
          <a:spcPct val="107000"/>
        </a:lnSpc>
        <a:spcBef>
          <a:spcPct val="24000"/>
        </a:spcBef>
        <a:spcAft>
          <a:spcPct val="0"/>
        </a:spcAft>
        <a:buFont typeface="Arial" charset="0"/>
        <a:buChar char="&gt;"/>
        <a:defRPr sz="1051">
          <a:solidFill>
            <a:schemeClr val="tx1"/>
          </a:solidFill>
          <a:latin typeface="+mn-lt"/>
        </a:defRPr>
      </a:lvl8pPr>
      <a:lvl9pPr marL="2285943" indent="-158351" algn="l" rtl="0" fontAlgn="base">
        <a:lnSpc>
          <a:spcPct val="107000"/>
        </a:lnSpc>
        <a:spcBef>
          <a:spcPct val="24000"/>
        </a:spcBef>
        <a:spcAft>
          <a:spcPct val="0"/>
        </a:spcAft>
        <a:buFont typeface="Arial" charset="0"/>
        <a:buChar char="&gt;"/>
        <a:defRPr sz="105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boks 5"/>
          <p:cNvSpPr txBox="1"/>
          <p:nvPr/>
        </p:nvSpPr>
        <p:spPr>
          <a:xfrm>
            <a:off x="1691680" y="450604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Brugergruppemøde 14. </a:t>
            </a:r>
            <a:r>
              <a:rPr lang="da-DK" sz="2000" b="1">
                <a:solidFill>
                  <a:schemeClr val="tx2">
                    <a:lumMod val="75000"/>
                  </a:schemeClr>
                </a:solidFill>
              </a:rPr>
              <a:t>september 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2022</a:t>
            </a:r>
          </a:p>
        </p:txBody>
      </p:sp>
      <p:pic>
        <p:nvPicPr>
          <p:cNvPr id="2050" name="ba9332e6-225f-4ffd-b3d1-967692a01d27" descr="CC8CB3A2-91FB-4473-A326-4C3571DE13D6@fyns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7" y="2492896"/>
            <a:ext cx="6829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BBBD-2256-0F04-EF13-C87CCB11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06" y="1052736"/>
            <a:ext cx="8229600" cy="778098"/>
          </a:xfrm>
        </p:spPr>
        <p:txBody>
          <a:bodyPr/>
          <a:lstStyle/>
          <a:p>
            <a:r>
              <a:rPr lang="en-DK" dirty="0"/>
              <a:t>5 krav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3303031-687A-6635-2BD0-D68095488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8546"/>
            <a:ext cx="4003963" cy="3824009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86219A-6D38-067C-E98A-CA6D9F952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628202"/>
            <a:ext cx="4800724" cy="2154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372226-6FA9-B485-DF99-F47F0A136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2660551"/>
            <a:ext cx="4800726" cy="21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4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809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Status over udviklingsprojekter v/HWC + JD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27CED42F-5C1F-4F4D-83C2-D190326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73CB0B0-6C20-1142-8C3B-99C22E91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8"/>
            <a:ext cx="7787208" cy="3960439"/>
          </a:xfrm>
        </p:spPr>
        <p:txBody>
          <a:bodyPr>
            <a:normAutofit fontScale="85000" lnSpcReduction="20000"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dirty="0" err="1"/>
              <a:t>Sentinel</a:t>
            </a:r>
            <a:endParaRPr lang="da-DK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dirty="0" err="1"/>
              <a:t>SelfBACK</a:t>
            </a:r>
            <a:endParaRPr lang="da-DK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dirty="0" err="1"/>
              <a:t>Trifork</a:t>
            </a:r>
            <a:endParaRPr lang="da-DK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dirty="0" err="1"/>
              <a:t>Convene</a:t>
            </a:r>
            <a:endParaRPr lang="da-DK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dirty="0"/>
              <a:t>Betalingsløsninger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dirty="0"/>
              <a:t>To-faktorlogin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dirty="0" err="1"/>
              <a:t>MitID</a:t>
            </a:r>
            <a:endParaRPr lang="da-DK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da-DK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a-DK" dirty="0"/>
              <a:t>M.m.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426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809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Eventuelt</a:t>
            </a:r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F4E8D3B4-33CE-4AE0-9581-47F95C3C194D}"/>
              </a:ext>
            </a:extLst>
          </p:cNvPr>
          <p:cNvSpPr txBox="1">
            <a:spLocks/>
          </p:cNvSpPr>
          <p:nvPr/>
        </p:nvSpPr>
        <p:spPr>
          <a:xfrm>
            <a:off x="457200" y="1484784"/>
            <a:ext cx="8229600" cy="39604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da-DK" dirty="0"/>
              <a:t>Ordet er frit!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8505C511-D9CA-4EE9-AB86-38088AA7D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49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/>
              <a:t>Kommende brugergruppemøder 2022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53B621E3-E47D-A741-B217-1DECC9E11354}"/>
              </a:ext>
            </a:extLst>
          </p:cNvPr>
          <p:cNvSpPr txBox="1">
            <a:spLocks/>
          </p:cNvSpPr>
          <p:nvPr/>
        </p:nvSpPr>
        <p:spPr>
          <a:xfrm>
            <a:off x="323528" y="1916832"/>
            <a:ext cx="8229600" cy="15121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0240" lvl="5" indent="0">
              <a:buNone/>
            </a:pPr>
            <a:endParaRPr lang="da-DK" sz="2800" dirty="0"/>
          </a:p>
          <a:p>
            <a:pPr marL="2400240" lvl="5" indent="0">
              <a:buNone/>
            </a:pPr>
            <a:r>
              <a:rPr lang="da-DK" sz="2800" dirty="0"/>
              <a:t>Onsdag 14. december (online) </a:t>
            </a:r>
          </a:p>
          <a:p>
            <a:pPr marL="0" indent="0" algn="ctr"/>
            <a:endParaRPr lang="da-DK" dirty="0"/>
          </a:p>
        </p:txBody>
      </p:sp>
      <p:pic>
        <p:nvPicPr>
          <p:cNvPr id="5" name="Billede 4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89950830-E865-4C0E-8C59-039E59315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F942E45B-8DBC-7F45-8A5C-4FDF4A8C5347}"/>
              </a:ext>
            </a:extLst>
          </p:cNvPr>
          <p:cNvSpPr txBox="1">
            <a:spLocks/>
          </p:cNvSpPr>
          <p:nvPr/>
        </p:nvSpPr>
        <p:spPr>
          <a:xfrm>
            <a:off x="323528" y="3933056"/>
            <a:ext cx="8229600" cy="12241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da-DK" sz="2400" dirty="0"/>
              <a:t>Sæt X i kalenderen allerede nu.</a:t>
            </a:r>
          </a:p>
        </p:txBody>
      </p:sp>
    </p:spTree>
    <p:extLst>
      <p:ext uri="{BB962C8B-B14F-4D97-AF65-F5344CB8AC3E}">
        <p14:creationId xmlns:p14="http://schemas.microsoft.com/office/powerpoint/2010/main" val="27383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809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a-DK" b="1" dirty="0"/>
              <a:t>Velkomst v/ABT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3839E127-DF36-D340-80A0-26EC6993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43"/>
            <a:ext cx="8229600" cy="648073"/>
          </a:xfrm>
        </p:spPr>
        <p:txBody>
          <a:bodyPr>
            <a:normAutofit/>
          </a:bodyPr>
          <a:lstStyle/>
          <a:p>
            <a:pPr marL="0" indent="0" algn="ctr"/>
            <a:r>
              <a:rPr lang="da-DK" dirty="0"/>
              <a:t>Velkommen til dagens møde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A5142BF7-A80E-4533-94A3-920EAFDA5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/>
              <a:t>Dagsorden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96758"/>
            <a:ext cx="8363272" cy="4752527"/>
          </a:xfrm>
        </p:spPr>
        <p:txBody>
          <a:bodyPr anchor="ctr"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da-DK" dirty="0"/>
              <a:t>Velkomst v/ABT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Driftsstatus v/JD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Status/nye klinikker v/HWC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Status over udviklingsprojekter: XML, Convene,</a:t>
            </a:r>
            <a:br>
              <a:rPr lang="da-DK" dirty="0"/>
            </a:br>
            <a:r>
              <a:rPr lang="da-DK" dirty="0"/>
              <a:t>Betalingsløsninger, Sentinel, To-faktorlogin, MitID, </a:t>
            </a:r>
            <a:r>
              <a:rPr lang="da-DK" dirty="0" err="1"/>
              <a:t>Trifork</a:t>
            </a:r>
            <a:r>
              <a:rPr lang="da-DK" dirty="0"/>
              <a:t> m.m. v/HWC &amp; JD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Evt.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Kommende møder</a:t>
            </a:r>
          </a:p>
        </p:txBody>
      </p:sp>
      <p:pic>
        <p:nvPicPr>
          <p:cNvPr id="6" name="Billede 5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01EE51FA-4867-44EE-B585-019A19E30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da-DK" b="1" dirty="0"/>
              <a:t>Driftsstatus v/JD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57206" y="1600207"/>
            <a:ext cx="6897757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0041" lvl="1" indent="0">
              <a:buNone/>
            </a:pPr>
            <a:r>
              <a:rPr lang="da-DK" sz="2800" dirty="0"/>
              <a:t>Jan Dohrmann orienterer om driftsstatus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B2BFAACF-5E92-4694-847B-A1ABB08A6D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8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da-DK" b="1" dirty="0"/>
              <a:t>Status v/HWC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0041" lvl="1" indent="0">
              <a:buNone/>
            </a:pPr>
            <a:r>
              <a:rPr lang="da-DK" sz="2800" dirty="0"/>
              <a:t>Status september 2022</a:t>
            </a:r>
          </a:p>
          <a:p>
            <a:pPr marL="857229" lvl="1" indent="-457189">
              <a:buFont typeface="Arial" panose="020B0604020202020204" pitchFamily="34" charset="0"/>
              <a:buChar char="•"/>
            </a:pPr>
            <a:r>
              <a:rPr lang="da-DK" sz="2800" dirty="0"/>
              <a:t>124 lokationer</a:t>
            </a:r>
          </a:p>
          <a:p>
            <a:pPr marL="857229" lvl="1" indent="-457189">
              <a:buFont typeface="Arial" panose="020B0604020202020204" pitchFamily="34" charset="0"/>
              <a:buChar char="•"/>
            </a:pPr>
            <a:r>
              <a:rPr lang="da-DK" sz="2800" dirty="0"/>
              <a:t>404 kiropraktorer</a:t>
            </a:r>
          </a:p>
          <a:p>
            <a:pPr marL="857229" lvl="1" indent="-457189">
              <a:buFont typeface="Arial" panose="020B0604020202020204" pitchFamily="34" charset="0"/>
              <a:buChar char="•"/>
            </a:pPr>
            <a:r>
              <a:rPr lang="da-DK" sz="2800" dirty="0"/>
              <a:t>925 brugere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959BDA3E-85E6-4E11-8C8E-7093178A9E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1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541B9718-D6CE-46D1-B8B6-A6A916F6F5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 anchor="ctr">
            <a:normAutofit/>
          </a:bodyPr>
          <a:lstStyle/>
          <a:p>
            <a:pPr algn="l"/>
            <a:r>
              <a:rPr lang="da-DK" b="1" dirty="0"/>
              <a:t>Status/siden sidst v/HWC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3106688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Geografisk fordeling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8BC2A05-E523-3540-80B7-CD5A09F90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672" y="1792466"/>
            <a:ext cx="5201689" cy="4100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25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da-DK" b="1" dirty="0"/>
              <a:t>Status v/HWC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Nye klinikker siden sidste brugergruppemøde:</a:t>
            </a:r>
            <a:br>
              <a:rPr lang="da-DK" dirty="0"/>
            </a:br>
            <a:endParaRPr lang="da-DK" dirty="0"/>
          </a:p>
          <a:p>
            <a:pPr>
              <a:spcBef>
                <a:spcPts val="0"/>
              </a:spcBef>
            </a:pPr>
            <a:r>
              <a:rPr lang="da-DK" dirty="0" err="1"/>
              <a:t>Kiropraktor.dk</a:t>
            </a:r>
            <a:r>
              <a:rPr lang="da-DK" dirty="0"/>
              <a:t> Aarhus, Christine Pontoppidan</a:t>
            </a:r>
          </a:p>
          <a:p>
            <a:pPr>
              <a:spcBef>
                <a:spcPts val="0"/>
              </a:spcBef>
            </a:pPr>
            <a:r>
              <a:rPr lang="da-DK" dirty="0"/>
              <a:t>Kiropraktisk Klinik Vallensbæk, Ulla Knudsen </a:t>
            </a:r>
          </a:p>
          <a:p>
            <a:pPr>
              <a:spcBef>
                <a:spcPts val="0"/>
              </a:spcBef>
            </a:pPr>
            <a:r>
              <a:rPr lang="da-DK" dirty="0"/>
              <a:t>Kiropraktor Virum, Anders Schjerning</a:t>
            </a:r>
          </a:p>
          <a:p>
            <a:pPr>
              <a:spcBef>
                <a:spcPts val="0"/>
              </a:spcBef>
            </a:pPr>
            <a:r>
              <a:rPr lang="da-DK" dirty="0"/>
              <a:t>Gentofte Kiropraktik, Louise Lundbye</a:t>
            </a:r>
          </a:p>
          <a:p>
            <a:pPr>
              <a:spcBef>
                <a:spcPts val="0"/>
              </a:spcBef>
            </a:pPr>
            <a:r>
              <a:rPr lang="da-DK" dirty="0"/>
              <a:t>Kiropraktisk Klinik, Maria og Nils Nørskov-Erichsen</a:t>
            </a:r>
          </a:p>
          <a:p>
            <a:pPr>
              <a:spcBef>
                <a:spcPts val="0"/>
              </a:spcBef>
            </a:pPr>
            <a:r>
              <a:rPr lang="da-DK" dirty="0"/>
              <a:t>Sommerfelt Kiropraktik, Poul Adam Sommerfelt</a:t>
            </a:r>
          </a:p>
          <a:p>
            <a:pPr>
              <a:spcBef>
                <a:spcPts val="0"/>
              </a:spcBef>
            </a:pPr>
            <a:r>
              <a:rPr lang="da-DK" dirty="0"/>
              <a:t>Kiropraktor i Vejle, </a:t>
            </a:r>
            <a:r>
              <a:rPr lang="da-DK" dirty="0" err="1"/>
              <a:t>Kyllevik</a:t>
            </a:r>
            <a:r>
              <a:rPr lang="da-DK" dirty="0"/>
              <a:t> og Lund</a:t>
            </a:r>
          </a:p>
          <a:p>
            <a:pPr>
              <a:spcBef>
                <a:spcPts val="0"/>
              </a:spcBef>
            </a:pPr>
            <a:r>
              <a:rPr lang="da-DK" dirty="0"/>
              <a:t>Muskler og Led, Kim Bergholt</a:t>
            </a:r>
          </a:p>
          <a:p>
            <a:pPr marL="0" indent="0">
              <a:spcBef>
                <a:spcPts val="0"/>
              </a:spcBef>
              <a:buNone/>
            </a:pPr>
            <a:endParaRPr lang="da-DK" dirty="0"/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959BDA3E-85E6-4E11-8C8E-7093178A9E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3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da-DK" b="1" dirty="0"/>
              <a:t>Status v/HWC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57200" y="1268767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dirty="0"/>
              <a:t>Kommende klinikker i 2022</a:t>
            </a:r>
          </a:p>
          <a:p>
            <a:pPr marL="400041" lvl="1" indent="0">
              <a:spcBef>
                <a:spcPts val="0"/>
              </a:spcBef>
              <a:buNone/>
            </a:pPr>
            <a:endParaRPr lang="da-DK" sz="2800" dirty="0"/>
          </a:p>
          <a:p>
            <a:pPr>
              <a:spcBef>
                <a:spcPts val="0"/>
              </a:spcBef>
            </a:pPr>
            <a:r>
              <a:rPr lang="da-DK" dirty="0"/>
              <a:t>Flere klinikker er i pipeline men driftsdato er endnu ikke aftalt</a:t>
            </a:r>
          </a:p>
        </p:txBody>
      </p:sp>
      <p:pic>
        <p:nvPicPr>
          <p:cNvPr id="4" name="Billede 3" descr="Et billede, der indeholder tegning, værelse&#10;&#10;Automatisk genereret beskrivelse">
            <a:extLst>
              <a:ext uri="{FF2B5EF4-FFF2-40B4-BE49-F238E27FC236}">
                <a16:creationId xmlns:a16="http://schemas.microsoft.com/office/drawing/2014/main" id="{959BDA3E-85E6-4E11-8C8E-7093178A9E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08" b="34752"/>
          <a:stretch/>
        </p:blipFill>
        <p:spPr>
          <a:xfrm>
            <a:off x="7213704" y="5213582"/>
            <a:ext cx="1930305" cy="1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A4AA-6BEB-94FF-723C-4DB5830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2013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C7C04D-E94F-D961-AB76-F8C7C4228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544558"/>
            <a:ext cx="4525816" cy="5768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FD51E6-FD92-7B2B-0431-255404B26C28}"/>
              </a:ext>
            </a:extLst>
          </p:cNvPr>
          <p:cNvSpPr txBox="1"/>
          <p:nvPr/>
        </p:nvSpPr>
        <p:spPr>
          <a:xfrm>
            <a:off x="812843" y="479021"/>
            <a:ext cx="1993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3200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1671698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VdYfVmTIu80iQ8r6pTBg"/>
</p:tagLst>
</file>

<file path=ppt/theme/theme1.xml><?xml version="1.0" encoding="utf-8"?>
<a:theme xmlns:a="http://schemas.openxmlformats.org/drawingml/2006/main" name="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Slidecollection">
  <a:themeElements>
    <a:clrScheme name="Tryg">
      <a:dk1>
        <a:srgbClr val="000000"/>
      </a:dk1>
      <a:lt1>
        <a:srgbClr val="FFFFFF"/>
      </a:lt1>
      <a:dk2>
        <a:srgbClr val="5A5A5A"/>
      </a:dk2>
      <a:lt2>
        <a:srgbClr val="F20403"/>
      </a:lt2>
      <a:accent1>
        <a:srgbClr val="F20403"/>
      </a:accent1>
      <a:accent2>
        <a:srgbClr val="333333"/>
      </a:accent2>
      <a:accent3>
        <a:srgbClr val="E1E1E1"/>
      </a:accent3>
      <a:accent4>
        <a:srgbClr val="065260"/>
      </a:accent4>
      <a:accent5>
        <a:srgbClr val="5A5A5A"/>
      </a:accent5>
      <a:accent6>
        <a:srgbClr val="14B9A0"/>
      </a:accent6>
      <a:hlink>
        <a:srgbClr val="F20403"/>
      </a:hlink>
      <a:folHlink>
        <a:srgbClr val="002852"/>
      </a:folHlink>
    </a:clrScheme>
    <a:fontScheme name="Slidecollection_S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collection 1">
        <a:dk1>
          <a:srgbClr val="000000"/>
        </a:dk1>
        <a:lt1>
          <a:srgbClr val="FFFFFF"/>
        </a:lt1>
        <a:dk2>
          <a:srgbClr val="F20403"/>
        </a:dk2>
        <a:lt2>
          <a:srgbClr val="5A5A5A"/>
        </a:lt2>
        <a:accent1>
          <a:srgbClr val="F20403"/>
        </a:accent1>
        <a:accent2>
          <a:srgbClr val="14B9A0"/>
        </a:accent2>
        <a:accent3>
          <a:srgbClr val="FFFFFF"/>
        </a:accent3>
        <a:accent4>
          <a:srgbClr val="000000"/>
        </a:accent4>
        <a:accent5>
          <a:srgbClr val="F7AAAA"/>
        </a:accent5>
        <a:accent6>
          <a:srgbClr val="11A791"/>
        </a:accent6>
        <a:hlink>
          <a:srgbClr val="E1E1E1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228</Words>
  <Application>Microsoft Office PowerPoint</Application>
  <PresentationFormat>Skærmshow (4:3)</PresentationFormat>
  <Paragraphs>60</Paragraphs>
  <Slides>13</Slides>
  <Notes>6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Verdana</vt:lpstr>
      <vt:lpstr>1_Kontortema</vt:lpstr>
      <vt:lpstr>6_Slidecollection</vt:lpstr>
      <vt:lpstr>think-cell Slide</vt:lpstr>
      <vt:lpstr>PowerPoint-præsentation</vt:lpstr>
      <vt:lpstr>Velkomst v/ABT</vt:lpstr>
      <vt:lpstr>Dagsorden</vt:lpstr>
      <vt:lpstr>Driftsstatus v/JD</vt:lpstr>
      <vt:lpstr>Status v/HWC</vt:lpstr>
      <vt:lpstr>Status/siden sidst v/HWC</vt:lpstr>
      <vt:lpstr>Status v/HWC</vt:lpstr>
      <vt:lpstr>Status v/HWC</vt:lpstr>
      <vt:lpstr>2013</vt:lpstr>
      <vt:lpstr>5 krav</vt:lpstr>
      <vt:lpstr>Status over udviklingsprojekter v/HWC + JD</vt:lpstr>
      <vt:lpstr>Eventuelt</vt:lpstr>
      <vt:lpstr>Kommende brugergruppemøder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Asger Torning</dc:creator>
  <cp:lastModifiedBy>Andreas Bue Tøllner</cp:lastModifiedBy>
  <cp:revision>81</cp:revision>
  <dcterms:created xsi:type="dcterms:W3CDTF">2020-09-25T11:52:30Z</dcterms:created>
  <dcterms:modified xsi:type="dcterms:W3CDTF">2022-09-14T11:31:51Z</dcterms:modified>
</cp:coreProperties>
</file>